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1"/>
  </p:sldMasterIdLst>
  <p:notesMasterIdLst>
    <p:notesMasterId r:id="rId32"/>
  </p:notesMasterIdLst>
  <p:sldIdLst>
    <p:sldId id="295" r:id="rId2"/>
    <p:sldId id="495" r:id="rId3"/>
    <p:sldId id="498" r:id="rId4"/>
    <p:sldId id="496" r:id="rId5"/>
    <p:sldId id="497" r:id="rId6"/>
    <p:sldId id="471" r:id="rId7"/>
    <p:sldId id="472" r:id="rId8"/>
    <p:sldId id="473" r:id="rId9"/>
    <p:sldId id="499" r:id="rId10"/>
    <p:sldId id="474" r:id="rId11"/>
    <p:sldId id="500" r:id="rId12"/>
    <p:sldId id="477" r:id="rId13"/>
    <p:sldId id="478" r:id="rId14"/>
    <p:sldId id="501" r:id="rId15"/>
    <p:sldId id="502" r:id="rId16"/>
    <p:sldId id="503"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504" r:id="rId30"/>
    <p:sldId id="292" r:id="rId31"/>
  </p:sldIdLst>
  <p:sldSz cx="9906000" cy="6858000" type="A4"/>
  <p:notesSz cx="6858000" cy="9144000"/>
  <p:defaultTextStyle>
    <a:defPPr>
      <a:defRPr lang="ja-JP"/>
    </a:defPPr>
    <a:lvl1pPr algn="l" rtl="0" fontAlgn="base">
      <a:spcBef>
        <a:spcPct val="50000"/>
      </a:spcBef>
      <a:spcAft>
        <a:spcPct val="0"/>
      </a:spcAft>
      <a:defRPr kumimoji="1" sz="3600" b="1" kern="1200">
        <a:solidFill>
          <a:schemeClr val="accent2"/>
        </a:solidFill>
        <a:latin typeface="Arial" charset="0"/>
        <a:ea typeface="华文中宋" pitchFamily="2" charset="-122"/>
        <a:cs typeface="+mn-cs"/>
      </a:defRPr>
    </a:lvl1pPr>
    <a:lvl2pPr marL="457200" algn="l" rtl="0" fontAlgn="base">
      <a:spcBef>
        <a:spcPct val="50000"/>
      </a:spcBef>
      <a:spcAft>
        <a:spcPct val="0"/>
      </a:spcAft>
      <a:defRPr kumimoji="1" sz="3600" b="1" kern="1200">
        <a:solidFill>
          <a:schemeClr val="accent2"/>
        </a:solidFill>
        <a:latin typeface="Arial" charset="0"/>
        <a:ea typeface="华文中宋" pitchFamily="2" charset="-122"/>
        <a:cs typeface="+mn-cs"/>
      </a:defRPr>
    </a:lvl2pPr>
    <a:lvl3pPr marL="914400" algn="l" rtl="0" fontAlgn="base">
      <a:spcBef>
        <a:spcPct val="50000"/>
      </a:spcBef>
      <a:spcAft>
        <a:spcPct val="0"/>
      </a:spcAft>
      <a:defRPr kumimoji="1" sz="3600" b="1" kern="1200">
        <a:solidFill>
          <a:schemeClr val="accent2"/>
        </a:solidFill>
        <a:latin typeface="Arial" charset="0"/>
        <a:ea typeface="华文中宋" pitchFamily="2" charset="-122"/>
        <a:cs typeface="+mn-cs"/>
      </a:defRPr>
    </a:lvl3pPr>
    <a:lvl4pPr marL="1371600" algn="l" rtl="0" fontAlgn="base">
      <a:spcBef>
        <a:spcPct val="50000"/>
      </a:spcBef>
      <a:spcAft>
        <a:spcPct val="0"/>
      </a:spcAft>
      <a:defRPr kumimoji="1" sz="3600" b="1" kern="1200">
        <a:solidFill>
          <a:schemeClr val="accent2"/>
        </a:solidFill>
        <a:latin typeface="Arial" charset="0"/>
        <a:ea typeface="华文中宋" pitchFamily="2" charset="-122"/>
        <a:cs typeface="+mn-cs"/>
      </a:defRPr>
    </a:lvl4pPr>
    <a:lvl5pPr marL="1828800" algn="l" rtl="0" fontAlgn="base">
      <a:spcBef>
        <a:spcPct val="50000"/>
      </a:spcBef>
      <a:spcAft>
        <a:spcPct val="0"/>
      </a:spcAft>
      <a:defRPr kumimoji="1" sz="3600" b="1" kern="1200">
        <a:solidFill>
          <a:schemeClr val="accent2"/>
        </a:solidFill>
        <a:latin typeface="Arial" charset="0"/>
        <a:ea typeface="华文中宋" pitchFamily="2" charset="-122"/>
        <a:cs typeface="+mn-cs"/>
      </a:defRPr>
    </a:lvl5pPr>
    <a:lvl6pPr marL="2286000" algn="l" defTabSz="914400" rtl="0" eaLnBrk="1" latinLnBrk="0" hangingPunct="1">
      <a:defRPr kumimoji="1" sz="3600" b="1" kern="1200">
        <a:solidFill>
          <a:schemeClr val="accent2"/>
        </a:solidFill>
        <a:latin typeface="Arial" charset="0"/>
        <a:ea typeface="华文中宋" pitchFamily="2" charset="-122"/>
        <a:cs typeface="+mn-cs"/>
      </a:defRPr>
    </a:lvl6pPr>
    <a:lvl7pPr marL="2743200" algn="l" defTabSz="914400" rtl="0" eaLnBrk="1" latinLnBrk="0" hangingPunct="1">
      <a:defRPr kumimoji="1" sz="3600" b="1" kern="1200">
        <a:solidFill>
          <a:schemeClr val="accent2"/>
        </a:solidFill>
        <a:latin typeface="Arial" charset="0"/>
        <a:ea typeface="华文中宋" pitchFamily="2" charset="-122"/>
        <a:cs typeface="+mn-cs"/>
      </a:defRPr>
    </a:lvl7pPr>
    <a:lvl8pPr marL="3200400" algn="l" defTabSz="914400" rtl="0" eaLnBrk="1" latinLnBrk="0" hangingPunct="1">
      <a:defRPr kumimoji="1" sz="3600" b="1" kern="1200">
        <a:solidFill>
          <a:schemeClr val="accent2"/>
        </a:solidFill>
        <a:latin typeface="Arial" charset="0"/>
        <a:ea typeface="华文中宋" pitchFamily="2" charset="-122"/>
        <a:cs typeface="+mn-cs"/>
      </a:defRPr>
    </a:lvl8pPr>
    <a:lvl9pPr marL="3657600" algn="l" defTabSz="914400" rtl="0" eaLnBrk="1" latinLnBrk="0" hangingPunct="1">
      <a:defRPr kumimoji="1" sz="3600" b="1" kern="1200">
        <a:solidFill>
          <a:schemeClr val="accent2"/>
        </a:solidFill>
        <a:latin typeface="Arial" charset="0"/>
        <a:ea typeface="华文中宋"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0066"/>
    <a:srgbClr val="FF3300"/>
    <a:srgbClr val="6699FF"/>
    <a:srgbClr val="000066"/>
    <a:srgbClr val="00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41" autoAdjust="0"/>
    <p:restoredTop sz="94636" autoAdjust="0"/>
  </p:normalViewPr>
  <p:slideViewPr>
    <p:cSldViewPr>
      <p:cViewPr varScale="1">
        <p:scale>
          <a:sx n="99" d="100"/>
          <a:sy n="99" d="100"/>
        </p:scale>
        <p:origin x="-2052" y="-90"/>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b="0" smtClean="0">
                <a:solidFill>
                  <a:schemeClr val="tx1"/>
                </a:solidFill>
                <a:ea typeface="MS PGothic" pitchFamily="34" charset="-128"/>
              </a:defRPr>
            </a:lvl1pPr>
          </a:lstStyle>
          <a:p>
            <a:pPr>
              <a:defRPr/>
            </a:pPr>
            <a:endParaRPr lang="zh-CN" altLang="en-US"/>
          </a:p>
        </p:txBody>
      </p:sp>
      <p:sp>
        <p:nvSpPr>
          <p:cNvPr id="1146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b="0" smtClean="0">
                <a:solidFill>
                  <a:schemeClr val="tx1"/>
                </a:solidFill>
                <a:ea typeface="MS PGothic" pitchFamily="34" charset="-128"/>
              </a:defRPr>
            </a:lvl1pPr>
          </a:lstStyle>
          <a:p>
            <a:pPr>
              <a:defRPr/>
            </a:pPr>
            <a:endParaRPr lang="en-US" altLang="zh-CN"/>
          </a:p>
        </p:txBody>
      </p:sp>
      <p:sp>
        <p:nvSpPr>
          <p:cNvPr id="32772" name="Rectangle 4"/>
          <p:cNvSpPr>
            <a:spLocks noRo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46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46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b="0" smtClean="0">
                <a:solidFill>
                  <a:schemeClr val="tx1"/>
                </a:solidFill>
                <a:ea typeface="MS PGothic" pitchFamily="34" charset="-128"/>
              </a:defRPr>
            </a:lvl1pPr>
          </a:lstStyle>
          <a:p>
            <a:pPr>
              <a:defRPr/>
            </a:pPr>
            <a:endParaRPr lang="en-US" altLang="zh-CN"/>
          </a:p>
        </p:txBody>
      </p:sp>
      <p:sp>
        <p:nvSpPr>
          <p:cNvPr id="1146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b="0" smtClean="0">
                <a:solidFill>
                  <a:schemeClr val="tx1"/>
                </a:solidFill>
                <a:ea typeface="MS PGothic" pitchFamily="34" charset="-128"/>
              </a:defRPr>
            </a:lvl1pPr>
          </a:lstStyle>
          <a:p>
            <a:pPr>
              <a:defRPr/>
            </a:pPr>
            <a:fld id="{88B41218-EF7A-4F9D-9C27-1ADF3BE543B8}" type="slidenum">
              <a:rPr lang="zh-CN" altLang="en-US"/>
              <a:pPr>
                <a:defRPr/>
              </a:pPr>
              <a:t>‹#›</a:t>
            </a:fld>
            <a:endParaRPr lang="en-US" altLang="zh-CN"/>
          </a:p>
        </p:txBody>
      </p:sp>
    </p:spTree>
    <p:extLst>
      <p:ext uri="{BB962C8B-B14F-4D97-AF65-F5344CB8AC3E}">
        <p14:creationId xmlns:p14="http://schemas.microsoft.com/office/powerpoint/2010/main" val="4113998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2403" name="Rectangle 3"/>
          <p:cNvSpPr>
            <a:spLocks noGrp="1" noChangeArrowheads="1"/>
          </p:cNvSpPr>
          <p:nvPr>
            <p:ph type="ctrTitle"/>
          </p:nvPr>
        </p:nvSpPr>
        <p:spPr>
          <a:xfrm>
            <a:off x="742950" y="2130425"/>
            <a:ext cx="8420100" cy="1470025"/>
          </a:xfrm>
        </p:spPr>
        <p:txBody>
          <a:bodyPr/>
          <a:lstStyle>
            <a:lvl1pPr algn="ctr">
              <a:defRPr>
                <a:solidFill>
                  <a:srgbClr val="000066"/>
                </a:solidFill>
              </a:defRPr>
            </a:lvl1pPr>
          </a:lstStyle>
          <a:p>
            <a:pPr lvl="0"/>
            <a:r>
              <a:rPr lang="ja-JP" altLang="en-US" noProof="0" smtClean="0"/>
              <a:t>マスタ タイトルの書式設定</a:t>
            </a:r>
          </a:p>
        </p:txBody>
      </p:sp>
      <p:sp>
        <p:nvSpPr>
          <p:cNvPr id="102404" name="Rectangle 4"/>
          <p:cNvSpPr>
            <a:spLocks noGrp="1" noChangeArrowheads="1"/>
          </p:cNvSpPr>
          <p:nvPr>
            <p:ph type="subTitle" idx="1"/>
          </p:nvPr>
        </p:nvSpPr>
        <p:spPr>
          <a:xfrm>
            <a:off x="1485900" y="3886200"/>
            <a:ext cx="6934200" cy="1752600"/>
          </a:xfrm>
        </p:spPr>
        <p:txBody>
          <a:bodyPr/>
          <a:lstStyle>
            <a:lvl1pPr marL="0" indent="0" algn="ctr">
              <a:buFontTx/>
              <a:buNone/>
              <a:defRPr>
                <a:solidFill>
                  <a:srgbClr val="000066"/>
                </a:solidFill>
              </a:defRPr>
            </a:lvl1pPr>
          </a:lstStyle>
          <a:p>
            <a:pPr lvl="0"/>
            <a:r>
              <a:rPr lang="ja-JP" altLang="en-US" noProof="0" smtClean="0"/>
              <a:t>マスタ サブタイトルの書式設定</a:t>
            </a:r>
          </a:p>
        </p:txBody>
      </p:sp>
      <p:sp>
        <p:nvSpPr>
          <p:cNvPr id="4" name="Rectangle 5"/>
          <p:cNvSpPr>
            <a:spLocks noGrp="1" noChangeArrowheads="1"/>
          </p:cNvSpPr>
          <p:nvPr>
            <p:ph type="dt" sz="half" idx="10"/>
          </p:nvPr>
        </p:nvSpPr>
        <p:spPr>
          <a:xfrm>
            <a:off x="495300" y="6245225"/>
            <a:ext cx="2311400" cy="476250"/>
          </a:xfrm>
        </p:spPr>
        <p:txBody>
          <a:bodyPr/>
          <a:lstStyle>
            <a:lvl1pPr>
              <a:defRPr smtClean="0">
                <a:solidFill>
                  <a:srgbClr val="000066"/>
                </a:solidFill>
              </a:defRPr>
            </a:lvl1pPr>
          </a:lstStyle>
          <a:p>
            <a:pPr>
              <a:defRPr/>
            </a:pPr>
            <a:endParaRPr lang="en-US" altLang="ja-JP"/>
          </a:p>
        </p:txBody>
      </p:sp>
      <p:sp>
        <p:nvSpPr>
          <p:cNvPr id="5" name="Rectangle 6"/>
          <p:cNvSpPr>
            <a:spLocks noGrp="1" noChangeArrowheads="1"/>
          </p:cNvSpPr>
          <p:nvPr>
            <p:ph type="ftr" sz="quarter" idx="11"/>
          </p:nvPr>
        </p:nvSpPr>
        <p:spPr>
          <a:xfrm>
            <a:off x="3384550" y="6245225"/>
            <a:ext cx="3136900" cy="476250"/>
          </a:xfrm>
        </p:spPr>
        <p:txBody>
          <a:bodyPr/>
          <a:lstStyle>
            <a:lvl1pPr>
              <a:defRPr smtClean="0">
                <a:solidFill>
                  <a:srgbClr val="000066"/>
                </a:solidFill>
              </a:defRPr>
            </a:lvl1pPr>
          </a:lstStyle>
          <a:p>
            <a:pPr>
              <a:defRPr/>
            </a:pPr>
            <a:endParaRPr lang="en-US" altLang="zh-CN"/>
          </a:p>
        </p:txBody>
      </p:sp>
      <p:sp>
        <p:nvSpPr>
          <p:cNvPr id="6" name="Rectangle 7"/>
          <p:cNvSpPr>
            <a:spLocks noGrp="1" noChangeArrowheads="1"/>
          </p:cNvSpPr>
          <p:nvPr>
            <p:ph type="sldNum" sz="quarter" idx="12"/>
          </p:nvPr>
        </p:nvSpPr>
        <p:spPr>
          <a:xfrm>
            <a:off x="7099300" y="6245225"/>
            <a:ext cx="2311400" cy="476250"/>
          </a:xfrm>
        </p:spPr>
        <p:txBody>
          <a:bodyPr/>
          <a:lstStyle>
            <a:lvl1pPr>
              <a:defRPr smtClean="0">
                <a:solidFill>
                  <a:srgbClr val="000066"/>
                </a:solidFill>
              </a:defRPr>
            </a:lvl1pPr>
          </a:lstStyle>
          <a:p>
            <a:pPr>
              <a:defRPr/>
            </a:pPr>
            <a:fld id="{FE9F9A34-51C0-47A6-B0C4-79110E84C6A6}" type="slidenum">
              <a:rPr lang="en-US" altLang="ja-JP"/>
              <a:pPr>
                <a:defRPr/>
              </a:pPr>
              <a:t>‹#›</a:t>
            </a:fld>
            <a:endParaRPr lang="en-US" altLang="ja-JP"/>
          </a:p>
        </p:txBody>
      </p:sp>
    </p:spTree>
    <p:extLst>
      <p:ext uri="{BB962C8B-B14F-4D97-AF65-F5344CB8AC3E}">
        <p14:creationId xmlns:p14="http://schemas.microsoft.com/office/powerpoint/2010/main" val="47374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EC069B8-7C4A-4E97-A13C-03BE7C28AAAA}" type="slidenum">
              <a:rPr lang="en-US" altLang="ja-JP"/>
              <a:pPr>
                <a:defRPr/>
              </a:pPr>
              <a:t>‹#›</a:t>
            </a:fld>
            <a:endParaRPr lang="en-US" altLang="ja-JP"/>
          </a:p>
        </p:txBody>
      </p:sp>
    </p:spTree>
    <p:extLst>
      <p:ext uri="{BB962C8B-B14F-4D97-AF65-F5344CB8AC3E}">
        <p14:creationId xmlns:p14="http://schemas.microsoft.com/office/powerpoint/2010/main" val="367568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40625" y="274638"/>
            <a:ext cx="1870075"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930400" y="274638"/>
            <a:ext cx="545782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8C0C91D-FE1B-43B0-B3A5-96F35177A18B}" type="slidenum">
              <a:rPr lang="en-US" altLang="ja-JP"/>
              <a:pPr>
                <a:defRPr/>
              </a:pPr>
              <a:t>‹#›</a:t>
            </a:fld>
            <a:endParaRPr lang="en-US" altLang="ja-JP"/>
          </a:p>
        </p:txBody>
      </p:sp>
    </p:spTree>
    <p:extLst>
      <p:ext uri="{BB962C8B-B14F-4D97-AF65-F5344CB8AC3E}">
        <p14:creationId xmlns:p14="http://schemas.microsoft.com/office/powerpoint/2010/main" val="972068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930400" y="274638"/>
            <a:ext cx="74803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75FDE0A-D4A9-4A01-9A7F-F7AB874A9049}" type="slidenum">
              <a:rPr lang="en-US" altLang="ja-JP"/>
              <a:pPr>
                <a:defRPr/>
              </a:pPr>
              <a:t>‹#›</a:t>
            </a:fld>
            <a:endParaRPr lang="en-US" altLang="ja-JP"/>
          </a:p>
        </p:txBody>
      </p:sp>
    </p:spTree>
    <p:extLst>
      <p:ext uri="{BB962C8B-B14F-4D97-AF65-F5344CB8AC3E}">
        <p14:creationId xmlns:p14="http://schemas.microsoft.com/office/powerpoint/2010/main" val="3480122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3D5D53-6BEC-46C9-9ECA-C311DE1CEE43}" type="slidenum">
              <a:rPr lang="en-US" altLang="ja-JP"/>
              <a:pPr>
                <a:defRPr/>
              </a:pPr>
              <a:t>‹#›</a:t>
            </a:fld>
            <a:endParaRPr lang="en-US" altLang="ja-JP"/>
          </a:p>
        </p:txBody>
      </p:sp>
    </p:spTree>
    <p:extLst>
      <p:ext uri="{BB962C8B-B14F-4D97-AF65-F5344CB8AC3E}">
        <p14:creationId xmlns:p14="http://schemas.microsoft.com/office/powerpoint/2010/main" val="3708312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34523CC-86CB-47EE-B30F-46629C32BCB0}" type="slidenum">
              <a:rPr lang="en-US" altLang="ja-JP"/>
              <a:pPr>
                <a:defRPr/>
              </a:pPr>
              <a:t>‹#›</a:t>
            </a:fld>
            <a:endParaRPr lang="en-US" altLang="ja-JP"/>
          </a:p>
        </p:txBody>
      </p:sp>
    </p:spTree>
    <p:extLst>
      <p:ext uri="{BB962C8B-B14F-4D97-AF65-F5344CB8AC3E}">
        <p14:creationId xmlns:p14="http://schemas.microsoft.com/office/powerpoint/2010/main" val="22109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930400" y="1600200"/>
            <a:ext cx="3663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46750" y="1600200"/>
            <a:ext cx="3663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8D2942F-98FD-4B02-8BA2-6E6DC5FA60DF}" type="slidenum">
              <a:rPr lang="en-US" altLang="ja-JP"/>
              <a:pPr>
                <a:defRPr/>
              </a:pPr>
              <a:t>‹#›</a:t>
            </a:fld>
            <a:endParaRPr lang="en-US" altLang="ja-JP"/>
          </a:p>
        </p:txBody>
      </p:sp>
    </p:spTree>
    <p:extLst>
      <p:ext uri="{BB962C8B-B14F-4D97-AF65-F5344CB8AC3E}">
        <p14:creationId xmlns:p14="http://schemas.microsoft.com/office/powerpoint/2010/main" val="1087229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A5D3B34-915E-4342-B7EE-D8118C732CD7}" type="slidenum">
              <a:rPr lang="en-US" altLang="ja-JP"/>
              <a:pPr>
                <a:defRPr/>
              </a:pPr>
              <a:t>‹#›</a:t>
            </a:fld>
            <a:endParaRPr lang="en-US" altLang="ja-JP"/>
          </a:p>
        </p:txBody>
      </p:sp>
    </p:spTree>
    <p:extLst>
      <p:ext uri="{BB962C8B-B14F-4D97-AF65-F5344CB8AC3E}">
        <p14:creationId xmlns:p14="http://schemas.microsoft.com/office/powerpoint/2010/main" val="162473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9CA2A1F-054B-4E97-A136-8997347A1583}" type="slidenum">
              <a:rPr lang="en-US" altLang="ja-JP"/>
              <a:pPr>
                <a:defRPr/>
              </a:pPr>
              <a:t>‹#›</a:t>
            </a:fld>
            <a:endParaRPr lang="en-US" altLang="ja-JP"/>
          </a:p>
        </p:txBody>
      </p:sp>
    </p:spTree>
    <p:extLst>
      <p:ext uri="{BB962C8B-B14F-4D97-AF65-F5344CB8AC3E}">
        <p14:creationId xmlns:p14="http://schemas.microsoft.com/office/powerpoint/2010/main" val="185753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D254860-FD77-475E-8BA8-8A9009AE766D}" type="slidenum">
              <a:rPr lang="en-US" altLang="ja-JP"/>
              <a:pPr>
                <a:defRPr/>
              </a:pPr>
              <a:t>‹#›</a:t>
            </a:fld>
            <a:endParaRPr lang="en-US" altLang="ja-JP"/>
          </a:p>
        </p:txBody>
      </p:sp>
    </p:spTree>
    <p:extLst>
      <p:ext uri="{BB962C8B-B14F-4D97-AF65-F5344CB8AC3E}">
        <p14:creationId xmlns:p14="http://schemas.microsoft.com/office/powerpoint/2010/main" val="178508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493257C-5FD7-4A81-98D8-B4CECCB9C8C9}" type="slidenum">
              <a:rPr lang="en-US" altLang="ja-JP"/>
              <a:pPr>
                <a:defRPr/>
              </a:pPr>
              <a:t>‹#›</a:t>
            </a:fld>
            <a:endParaRPr lang="en-US" altLang="ja-JP"/>
          </a:p>
        </p:txBody>
      </p:sp>
    </p:spTree>
    <p:extLst>
      <p:ext uri="{BB962C8B-B14F-4D97-AF65-F5344CB8AC3E}">
        <p14:creationId xmlns:p14="http://schemas.microsoft.com/office/powerpoint/2010/main" val="320467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049EAEC-F9AF-494B-8158-DB1F6B74B1E5}" type="slidenum">
              <a:rPr lang="en-US" altLang="ja-JP"/>
              <a:pPr>
                <a:defRPr/>
              </a:pPr>
              <a:t>‹#›</a:t>
            </a:fld>
            <a:endParaRPr lang="en-US" altLang="ja-JP"/>
          </a:p>
        </p:txBody>
      </p:sp>
    </p:spTree>
    <p:extLst>
      <p:ext uri="{BB962C8B-B14F-4D97-AF65-F5344CB8AC3E}">
        <p14:creationId xmlns:p14="http://schemas.microsoft.com/office/powerpoint/2010/main" val="80872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30400" y="274638"/>
            <a:ext cx="7480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1930400" y="1600200"/>
            <a:ext cx="7480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60420" name="Rectangle 4"/>
          <p:cNvSpPr>
            <a:spLocks noGrp="1" noChangeArrowheads="1"/>
          </p:cNvSpPr>
          <p:nvPr>
            <p:ph type="dt" sz="half" idx="2"/>
          </p:nvPr>
        </p:nvSpPr>
        <p:spPr bwMode="auto">
          <a:xfrm>
            <a:off x="1930400" y="6245225"/>
            <a:ext cx="2311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b="0" smtClean="0">
                <a:solidFill>
                  <a:schemeClr val="tx1"/>
                </a:solidFill>
                <a:ea typeface="+mn-ea"/>
              </a:defRPr>
            </a:lvl1pPr>
          </a:lstStyle>
          <a:p>
            <a:pPr>
              <a:defRPr/>
            </a:pPr>
            <a:endParaRPr lang="en-US" altLang="ja-JP"/>
          </a:p>
        </p:txBody>
      </p:sp>
      <p:sp>
        <p:nvSpPr>
          <p:cNvPr id="60421" name="Rectangle 5"/>
          <p:cNvSpPr>
            <a:spLocks noGrp="1" noChangeArrowheads="1"/>
          </p:cNvSpPr>
          <p:nvPr>
            <p:ph type="ftr" sz="quarter" idx="3"/>
          </p:nvPr>
        </p:nvSpPr>
        <p:spPr bwMode="auto">
          <a:xfrm>
            <a:off x="4305300" y="6245225"/>
            <a:ext cx="31369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b="0" smtClean="0">
                <a:solidFill>
                  <a:schemeClr val="tx1"/>
                </a:solidFill>
                <a:ea typeface="宋体" pitchFamily="2" charset="-122"/>
              </a:defRPr>
            </a:lvl1pPr>
          </a:lstStyle>
          <a:p>
            <a:pPr>
              <a:defRPr/>
            </a:pPr>
            <a:endParaRPr lang="en-US" altLang="zh-CN"/>
          </a:p>
        </p:txBody>
      </p:sp>
      <p:sp>
        <p:nvSpPr>
          <p:cNvPr id="60422" name="Rectangle 6"/>
          <p:cNvSpPr>
            <a:spLocks noGrp="1" noChangeArrowheads="1"/>
          </p:cNvSpPr>
          <p:nvPr>
            <p:ph type="sldNum" sz="quarter" idx="4"/>
          </p:nvPr>
        </p:nvSpPr>
        <p:spPr bwMode="auto">
          <a:xfrm>
            <a:off x="7545388" y="6245225"/>
            <a:ext cx="18653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b="0" smtClean="0">
                <a:solidFill>
                  <a:schemeClr val="tx1"/>
                </a:solidFill>
                <a:ea typeface="+mn-ea"/>
              </a:defRPr>
            </a:lvl1pPr>
          </a:lstStyle>
          <a:p>
            <a:pPr>
              <a:defRPr/>
            </a:pPr>
            <a:fld id="{8CED6B4C-BB72-442A-9ABC-F80B4A0859D0}"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29"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timing>
    <p:tnLst>
      <p:par>
        <p:cTn id="1" dur="indefinite" restart="never" nodeType="tmRoot"/>
      </p:par>
    </p:tnLst>
  </p:timing>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Arial" charset="0"/>
          <a:ea typeface="MS PGothic" pitchFamily="34" charset="-128"/>
        </a:defRPr>
      </a:lvl2pPr>
      <a:lvl3pPr algn="l" rtl="0" eaLnBrk="0" fontAlgn="base" hangingPunct="0">
        <a:spcBef>
          <a:spcPct val="0"/>
        </a:spcBef>
        <a:spcAft>
          <a:spcPct val="0"/>
        </a:spcAft>
        <a:defRPr kumimoji="1" sz="4400">
          <a:solidFill>
            <a:schemeClr val="tx2"/>
          </a:solidFill>
          <a:latin typeface="Arial" charset="0"/>
          <a:ea typeface="MS PGothic" pitchFamily="34" charset="-128"/>
        </a:defRPr>
      </a:lvl3pPr>
      <a:lvl4pPr algn="l" rtl="0" eaLnBrk="0" fontAlgn="base" hangingPunct="0">
        <a:spcBef>
          <a:spcPct val="0"/>
        </a:spcBef>
        <a:spcAft>
          <a:spcPct val="0"/>
        </a:spcAft>
        <a:defRPr kumimoji="1" sz="4400">
          <a:solidFill>
            <a:schemeClr val="tx2"/>
          </a:solidFill>
          <a:latin typeface="Arial" charset="0"/>
          <a:ea typeface="MS PGothic" pitchFamily="34" charset="-128"/>
        </a:defRPr>
      </a:lvl4pPr>
      <a:lvl5pPr algn="l" rtl="0" eaLnBrk="0" fontAlgn="base" hangingPunct="0">
        <a:spcBef>
          <a:spcPct val="0"/>
        </a:spcBef>
        <a:spcAft>
          <a:spcPct val="0"/>
        </a:spcAft>
        <a:defRPr kumimoji="1" sz="4400">
          <a:solidFill>
            <a:schemeClr val="tx2"/>
          </a:solidFill>
          <a:latin typeface="Arial" charset="0"/>
          <a:ea typeface="MS PGothic" pitchFamily="34" charset="-128"/>
        </a:defRPr>
      </a:lvl5pPr>
      <a:lvl6pPr marL="457200" algn="l" rtl="0" fontAlgn="base">
        <a:spcBef>
          <a:spcPct val="0"/>
        </a:spcBef>
        <a:spcAft>
          <a:spcPct val="0"/>
        </a:spcAft>
        <a:defRPr kumimoji="1" sz="4400">
          <a:solidFill>
            <a:schemeClr val="tx2"/>
          </a:solidFill>
          <a:latin typeface="Arial" charset="0"/>
          <a:ea typeface="MS PGothic" pitchFamily="34" charset="-128"/>
        </a:defRPr>
      </a:lvl6pPr>
      <a:lvl7pPr marL="914400" algn="l" rtl="0" fontAlgn="base">
        <a:spcBef>
          <a:spcPct val="0"/>
        </a:spcBef>
        <a:spcAft>
          <a:spcPct val="0"/>
        </a:spcAft>
        <a:defRPr kumimoji="1" sz="4400">
          <a:solidFill>
            <a:schemeClr val="tx2"/>
          </a:solidFill>
          <a:latin typeface="Arial" charset="0"/>
          <a:ea typeface="MS PGothic" pitchFamily="34" charset="-128"/>
        </a:defRPr>
      </a:lvl7pPr>
      <a:lvl8pPr marL="1371600" algn="l" rtl="0" fontAlgn="base">
        <a:spcBef>
          <a:spcPct val="0"/>
        </a:spcBef>
        <a:spcAft>
          <a:spcPct val="0"/>
        </a:spcAft>
        <a:defRPr kumimoji="1" sz="4400">
          <a:solidFill>
            <a:schemeClr val="tx2"/>
          </a:solidFill>
          <a:latin typeface="Arial" charset="0"/>
          <a:ea typeface="MS PGothic" pitchFamily="34" charset="-128"/>
        </a:defRPr>
      </a:lvl8pPr>
      <a:lvl9pPr marL="1828800" algn="l" rtl="0" fontAlgn="base">
        <a:spcBef>
          <a:spcPct val="0"/>
        </a:spcBef>
        <a:spcAft>
          <a:spcPct val="0"/>
        </a:spcAft>
        <a:defRPr kumimoji="1" sz="4400">
          <a:solidFill>
            <a:schemeClr val="tx2"/>
          </a:solidFill>
          <a:latin typeface="Arial" charset="0"/>
          <a:ea typeface="MS PGothic" pitchFamily="34" charset="-128"/>
        </a:defRPr>
      </a:lvl9pPr>
    </p:titleStyle>
    <p:bodyStyle>
      <a:lvl1pPr marL="342900" indent="-342900" algn="l" rtl="0" eaLnBrk="0" fontAlgn="base" hangingPunct="0">
        <a:spcBef>
          <a:spcPct val="20000"/>
        </a:spcBef>
        <a:spcAft>
          <a:spcPct val="0"/>
        </a:spcAft>
        <a:buBlip>
          <a:blip r:embed="rId14"/>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5"/>
        </a:buBlip>
        <a:defRPr kumimoji="1" sz="2800">
          <a:solidFill>
            <a:schemeClr val="tx1"/>
          </a:solidFill>
          <a:latin typeface="+mn-lt"/>
          <a:ea typeface="+mn-ea"/>
        </a:defRPr>
      </a:lvl2pPr>
      <a:lvl3pPr marL="1143000" indent="-228600" algn="l" rtl="0" eaLnBrk="0" fontAlgn="base" hangingPunct="0">
        <a:spcBef>
          <a:spcPct val="20000"/>
        </a:spcBef>
        <a:spcAft>
          <a:spcPct val="0"/>
        </a:spcAft>
        <a:buBlip>
          <a:blip r:embed="rId16"/>
        </a:buBlip>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6699FF"/>
        </a:buClr>
        <a:buFont typeface="Arial" charset="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6699FF"/>
        </a:buClr>
        <a:buFont typeface="Arial" charset="0"/>
        <a:buChar char="▪"/>
        <a:defRPr kumimoji="1" sz="2000">
          <a:solidFill>
            <a:schemeClr val="tx1"/>
          </a:solidFill>
          <a:latin typeface="+mn-lt"/>
          <a:ea typeface="+mn-ea"/>
        </a:defRPr>
      </a:lvl5pPr>
      <a:lvl6pPr marL="2514600" indent="-228600" algn="l" rtl="0" fontAlgn="base">
        <a:spcBef>
          <a:spcPct val="20000"/>
        </a:spcBef>
        <a:spcAft>
          <a:spcPct val="0"/>
        </a:spcAft>
        <a:buClr>
          <a:srgbClr val="6699FF"/>
        </a:buClr>
        <a:buFont typeface="Arial" charset="0"/>
        <a:buChar char="▪"/>
        <a:defRPr kumimoji="1" sz="2000">
          <a:solidFill>
            <a:schemeClr val="tx1"/>
          </a:solidFill>
          <a:latin typeface="+mn-lt"/>
          <a:ea typeface="+mn-ea"/>
        </a:defRPr>
      </a:lvl6pPr>
      <a:lvl7pPr marL="2971800" indent="-228600" algn="l" rtl="0" fontAlgn="base">
        <a:spcBef>
          <a:spcPct val="20000"/>
        </a:spcBef>
        <a:spcAft>
          <a:spcPct val="0"/>
        </a:spcAft>
        <a:buClr>
          <a:srgbClr val="6699FF"/>
        </a:buClr>
        <a:buFont typeface="Arial" charset="0"/>
        <a:buChar char="▪"/>
        <a:defRPr kumimoji="1" sz="2000">
          <a:solidFill>
            <a:schemeClr val="tx1"/>
          </a:solidFill>
          <a:latin typeface="+mn-lt"/>
          <a:ea typeface="+mn-ea"/>
        </a:defRPr>
      </a:lvl7pPr>
      <a:lvl8pPr marL="3429000" indent="-228600" algn="l" rtl="0" fontAlgn="base">
        <a:spcBef>
          <a:spcPct val="20000"/>
        </a:spcBef>
        <a:spcAft>
          <a:spcPct val="0"/>
        </a:spcAft>
        <a:buClr>
          <a:srgbClr val="6699FF"/>
        </a:buClr>
        <a:buFont typeface="Arial" charset="0"/>
        <a:buChar char="▪"/>
        <a:defRPr kumimoji="1" sz="2000">
          <a:solidFill>
            <a:schemeClr val="tx1"/>
          </a:solidFill>
          <a:latin typeface="+mn-lt"/>
          <a:ea typeface="+mn-ea"/>
        </a:defRPr>
      </a:lvl8pPr>
      <a:lvl9pPr marL="3886200" indent="-228600" algn="l" rtl="0" fontAlgn="base">
        <a:spcBef>
          <a:spcPct val="20000"/>
        </a:spcBef>
        <a:spcAft>
          <a:spcPct val="0"/>
        </a:spcAft>
        <a:buClr>
          <a:srgbClr val="6699FF"/>
        </a:buClr>
        <a:buFont typeface="Arial" charset="0"/>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15.4&#27931;&#20177;&#20857;&#21147;&#25512;&#23548;.SWF"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3.bin"/><Relationship Id="rId4" Type="http://schemas.openxmlformats.org/officeDocument/2006/relationships/image" Target="../media/image26.w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hyperlink" Target="&#30913;&#22330;&#21147;&#65293;&#23433;&#22521;&#21147;&#30340;&#24494;&#35266;&#35299;&#37322;.swf"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http://zyk/Resource/GZ/GZWL/JAJC/G2/ja000005ZW1_0047_3.gif"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30.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oleObject9.bin"/><Relationship Id="rId4" Type="http://schemas.openxmlformats.org/officeDocument/2006/relationships/image" Target="../media/image33.wmf"/><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audio" Target="file:///E:\&#20256;&#39064;\&#30913;&#22330;&#23545;&#36816;&#21160;&#30005;&#33655;&#30340;&#20316;&#29992;&#21147;\&#35838;&#20214;&#65306;&#30913;&#22330;&#23545;&#36816;&#21160;&#30005;&#33655;&#30340;&#20316;&#29992;&#21147;\bj.wav" TargetMode="Externa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27931;&#20262;&#20857;&#21147;.swf"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auto">
          <a:xfrm>
            <a:off x="754063" y="4797425"/>
            <a:ext cx="7705725"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400">
                <a:solidFill>
                  <a:srgbClr val="0033CC"/>
                </a:solidFill>
                <a:ea typeface="宋体" pitchFamily="2" charset="-122"/>
              </a:rPr>
              <a:t>第三章  磁 场  </a:t>
            </a:r>
            <a:br>
              <a:rPr lang="zh-CN" altLang="en-US" sz="4400">
                <a:solidFill>
                  <a:srgbClr val="0033CC"/>
                </a:solidFill>
                <a:ea typeface="宋体" pitchFamily="2" charset="-122"/>
              </a:rPr>
            </a:br>
            <a:r>
              <a:rPr lang="zh-CN" altLang="en-US" sz="4000">
                <a:solidFill>
                  <a:srgbClr val="0033CC"/>
                </a:solidFill>
                <a:ea typeface="宋体" pitchFamily="2" charset="-122"/>
              </a:rPr>
              <a:t>第五节</a:t>
            </a:r>
            <a:r>
              <a:rPr lang="zh-CN" altLang="en-US" sz="4400">
                <a:solidFill>
                  <a:srgbClr val="0033CC"/>
                </a:solidFill>
                <a:ea typeface="宋体" pitchFamily="2" charset="-122"/>
              </a:rPr>
              <a:t> </a:t>
            </a:r>
            <a:r>
              <a:rPr lang="zh-CN" altLang="en-US" sz="4000">
                <a:solidFill>
                  <a:srgbClr val="0033CC"/>
                </a:solidFill>
                <a:ea typeface="宋体" pitchFamily="2" charset="-122"/>
              </a:rPr>
              <a:t>磁场对运动电荷的作用力</a:t>
            </a:r>
          </a:p>
        </p:txBody>
      </p:sp>
      <p:sp>
        <p:nvSpPr>
          <p:cNvPr id="3075" name="Text Box 5"/>
          <p:cNvSpPr txBox="1">
            <a:spLocks noChangeArrowheads="1"/>
          </p:cNvSpPr>
          <p:nvPr/>
        </p:nvSpPr>
        <p:spPr bwMode="auto">
          <a:xfrm>
            <a:off x="468313" y="1341438"/>
            <a:ext cx="25908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1800">
                <a:solidFill>
                  <a:srgbClr val="0033CC"/>
                </a:solidFill>
                <a:latin typeface="Tahoma" pitchFamily="34" charset="0"/>
              </a:rPr>
              <a:t>人教版选修</a:t>
            </a:r>
            <a:r>
              <a:rPr lang="en-US" altLang="zh-CN" sz="1800">
                <a:solidFill>
                  <a:srgbClr val="0033CC"/>
                </a:solidFill>
                <a:latin typeface="Tahoma" pitchFamily="34" charset="0"/>
              </a:rPr>
              <a:t>3-1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333375"/>
            <a:ext cx="9245600" cy="1371600"/>
          </a:xfrm>
        </p:spPr>
        <p:txBody>
          <a:bodyPr/>
          <a:lstStyle/>
          <a:p>
            <a:pPr eaLnBrk="1" hangingPunct="1"/>
            <a:r>
              <a:rPr lang="zh-CN" altLang="en-US" sz="3200" b="1" smtClean="0">
                <a:latin typeface="黑体" pitchFamily="2" charset="-122"/>
                <a:ea typeface="黑体" pitchFamily="2" charset="-122"/>
              </a:rPr>
              <a:t>二、探究洛伦兹力的方向：</a:t>
            </a:r>
          </a:p>
        </p:txBody>
      </p:sp>
      <p:sp>
        <p:nvSpPr>
          <p:cNvPr id="12291" name="Text Box 3"/>
          <p:cNvSpPr txBox="1">
            <a:spLocks noChangeArrowheads="1"/>
          </p:cNvSpPr>
          <p:nvPr/>
        </p:nvSpPr>
        <p:spPr bwMode="auto">
          <a:xfrm>
            <a:off x="412750" y="1905000"/>
            <a:ext cx="9493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endParaRPr lang="zh-CN" altLang="en-US" sz="2800" b="0">
              <a:solidFill>
                <a:schemeClr val="tx1"/>
              </a:solidFill>
              <a:latin typeface="Times New Roman" pitchFamily="18" charset="0"/>
              <a:ea typeface="宋体" pitchFamily="2" charset="-122"/>
            </a:endParaRPr>
          </a:p>
        </p:txBody>
      </p:sp>
      <p:sp>
        <p:nvSpPr>
          <p:cNvPr id="409604" name="Text Box 4"/>
          <p:cNvSpPr txBox="1">
            <a:spLocks noChangeArrowheads="1"/>
          </p:cNvSpPr>
          <p:nvPr/>
        </p:nvSpPr>
        <p:spPr bwMode="auto">
          <a:xfrm>
            <a:off x="2457450" y="1676400"/>
            <a:ext cx="546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2800">
                <a:solidFill>
                  <a:schemeClr val="tx1"/>
                </a:solidFill>
                <a:latin typeface="黑体" pitchFamily="2" charset="-122"/>
                <a:ea typeface="黑体" pitchFamily="2" charset="-122"/>
              </a:rPr>
              <a:t>安培力是磁场对电流的作用力</a:t>
            </a:r>
          </a:p>
        </p:txBody>
      </p:sp>
      <p:sp>
        <p:nvSpPr>
          <p:cNvPr id="409605" name="Text Box 5"/>
          <p:cNvSpPr txBox="1">
            <a:spLocks noChangeArrowheads="1"/>
          </p:cNvSpPr>
          <p:nvPr/>
        </p:nvSpPr>
        <p:spPr bwMode="auto">
          <a:xfrm>
            <a:off x="2433638" y="2324100"/>
            <a:ext cx="6577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2800">
                <a:solidFill>
                  <a:schemeClr val="tx1"/>
                </a:solidFill>
                <a:latin typeface="黑体" pitchFamily="2" charset="-122"/>
                <a:ea typeface="黑体" pitchFamily="2" charset="-122"/>
              </a:rPr>
              <a:t>电流是电荷的定向移动形成的 </a:t>
            </a:r>
          </a:p>
        </p:txBody>
      </p:sp>
      <p:sp>
        <p:nvSpPr>
          <p:cNvPr id="409606" name="Text Box 6"/>
          <p:cNvSpPr txBox="1">
            <a:spLocks noChangeArrowheads="1"/>
          </p:cNvSpPr>
          <p:nvPr/>
        </p:nvSpPr>
        <p:spPr bwMode="auto">
          <a:xfrm>
            <a:off x="2457450" y="2900363"/>
            <a:ext cx="6629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2800">
                <a:solidFill>
                  <a:schemeClr val="tx1"/>
                </a:solidFill>
                <a:latin typeface="黑体" pitchFamily="2" charset="-122"/>
                <a:ea typeface="黑体" pitchFamily="2" charset="-122"/>
              </a:rPr>
              <a:t>洛伦兹力是磁场对运动电荷的作用力</a:t>
            </a:r>
          </a:p>
        </p:txBody>
      </p:sp>
      <p:sp>
        <p:nvSpPr>
          <p:cNvPr id="409607" name="Text Box 7"/>
          <p:cNvSpPr txBox="1">
            <a:spLocks noChangeArrowheads="1"/>
          </p:cNvSpPr>
          <p:nvPr/>
        </p:nvSpPr>
        <p:spPr bwMode="auto">
          <a:xfrm>
            <a:off x="1985963" y="3765550"/>
            <a:ext cx="75120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2800">
                <a:solidFill>
                  <a:schemeClr val="tx1"/>
                </a:solidFill>
                <a:latin typeface="黑体" pitchFamily="2" charset="-122"/>
                <a:ea typeface="黑体" pitchFamily="2" charset="-122"/>
              </a:rPr>
              <a:t>  磁场对电流的作用力实质是磁场对运  动电荷的作用力</a:t>
            </a:r>
          </a:p>
        </p:txBody>
      </p:sp>
      <p:sp>
        <p:nvSpPr>
          <p:cNvPr id="409608" name="Text Box 8"/>
          <p:cNvSpPr txBox="1">
            <a:spLocks noChangeArrowheads="1"/>
          </p:cNvSpPr>
          <p:nvPr/>
        </p:nvSpPr>
        <p:spPr bwMode="auto">
          <a:xfrm>
            <a:off x="2333625" y="5205413"/>
            <a:ext cx="7221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2800">
                <a:solidFill>
                  <a:schemeClr val="tx1"/>
                </a:solidFill>
                <a:latin typeface="黑体" pitchFamily="2" charset="-122"/>
                <a:ea typeface="黑体" pitchFamily="2" charset="-122"/>
              </a:rPr>
              <a:t>洛伦兹力的方向可以用 左手定则判定    </a:t>
            </a:r>
          </a:p>
        </p:txBody>
      </p:sp>
      <p:sp>
        <p:nvSpPr>
          <p:cNvPr id="409609" name="Text Box 9"/>
          <p:cNvSpPr txBox="1">
            <a:spLocks noChangeArrowheads="1"/>
          </p:cNvSpPr>
          <p:nvPr/>
        </p:nvSpPr>
        <p:spPr bwMode="auto">
          <a:xfrm>
            <a:off x="165100" y="5334000"/>
            <a:ext cx="2559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2800">
                <a:solidFill>
                  <a:schemeClr val="tx1"/>
                </a:solidFill>
                <a:latin typeface="Times New Roman" pitchFamily="18" charset="0"/>
                <a:ea typeface="黑体" pitchFamily="2" charset="-122"/>
              </a:rPr>
              <a:t>实验验证：</a:t>
            </a:r>
            <a:endParaRPr lang="zh-CN" altLang="en-US" sz="2800" b="0">
              <a:solidFill>
                <a:schemeClr val="tx1"/>
              </a:solidFill>
              <a:latin typeface="Times New Roman" pitchFamily="18" charset="0"/>
              <a:ea typeface="黑体" pitchFamily="2" charset="-122"/>
            </a:endParaRPr>
          </a:p>
        </p:txBody>
      </p:sp>
      <p:sp>
        <p:nvSpPr>
          <p:cNvPr id="409610" name="Rectangle 10"/>
          <p:cNvSpPr>
            <a:spLocks noChangeArrowheads="1"/>
          </p:cNvSpPr>
          <p:nvPr/>
        </p:nvSpPr>
        <p:spPr bwMode="auto">
          <a:xfrm>
            <a:off x="330200" y="1655763"/>
            <a:ext cx="1941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800">
                <a:solidFill>
                  <a:schemeClr val="tx1"/>
                </a:solidFill>
                <a:latin typeface="黑体" pitchFamily="2" charset="-122"/>
                <a:ea typeface="黑体" pitchFamily="2" charset="-122"/>
              </a:rPr>
              <a:t>理论推导</a:t>
            </a:r>
            <a:r>
              <a:rPr lang="en-US" altLang="zh-CN" sz="2800">
                <a:solidFill>
                  <a:schemeClr val="tx1"/>
                </a:solidFill>
                <a:latin typeface="黑体" pitchFamily="2" charset="-122"/>
                <a:ea typeface="黑体" pitchFamily="2" charset="-122"/>
              </a:rPr>
              <a:t>:</a:t>
            </a:r>
          </a:p>
        </p:txBody>
      </p:sp>
      <p:sp>
        <p:nvSpPr>
          <p:cNvPr id="409611" name="Rectangle 11"/>
          <p:cNvSpPr>
            <a:spLocks noChangeArrowheads="1"/>
          </p:cNvSpPr>
          <p:nvPr/>
        </p:nvSpPr>
        <p:spPr bwMode="auto">
          <a:xfrm>
            <a:off x="247650" y="3733800"/>
            <a:ext cx="1360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800">
                <a:solidFill>
                  <a:schemeClr val="tx1"/>
                </a:solidFill>
                <a:ea typeface="黑体" pitchFamily="2" charset="-122"/>
              </a:rPr>
              <a:t>猜想：</a:t>
            </a:r>
          </a:p>
        </p:txBody>
      </p:sp>
      <p:sp>
        <p:nvSpPr>
          <p:cNvPr id="409612" name="Rectangle 12"/>
          <p:cNvSpPr>
            <a:spLocks noChangeArrowheads="1"/>
          </p:cNvSpPr>
          <p:nvPr/>
        </p:nvSpPr>
        <p:spPr bwMode="auto">
          <a:xfrm>
            <a:off x="2311400" y="5805488"/>
            <a:ext cx="1747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800">
                <a:solidFill>
                  <a:schemeClr val="tx1"/>
                </a:solidFill>
                <a:latin typeface="黑体" pitchFamily="2" charset="-122"/>
                <a:ea typeface="黑体" pitchFamily="2" charset="-122"/>
              </a:rPr>
              <a:t>猜想正确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10"/>
                                        </p:tgtEl>
                                        <p:attrNameLst>
                                          <p:attrName>style.visibility</p:attrName>
                                        </p:attrNameLst>
                                      </p:cBhvr>
                                      <p:to>
                                        <p:strVal val="visible"/>
                                      </p:to>
                                    </p:set>
                                    <p:animEffect transition="in" filter="blinds(horizontal)">
                                      <p:cBhvr>
                                        <p:cTn id="7" dur="500"/>
                                        <p:tgtEl>
                                          <p:spTgt spid="409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9604"/>
                                        </p:tgtEl>
                                        <p:attrNameLst>
                                          <p:attrName>style.visibility</p:attrName>
                                        </p:attrNameLst>
                                      </p:cBhvr>
                                      <p:to>
                                        <p:strVal val="visible"/>
                                      </p:to>
                                    </p:set>
                                    <p:animEffect transition="in" filter="box(in)">
                                      <p:cBhvr>
                                        <p:cTn id="12" dur="500"/>
                                        <p:tgtEl>
                                          <p:spTgt spid="409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09605"/>
                                        </p:tgtEl>
                                        <p:attrNameLst>
                                          <p:attrName>style.visibility</p:attrName>
                                        </p:attrNameLst>
                                      </p:cBhvr>
                                      <p:to>
                                        <p:strVal val="visible"/>
                                      </p:to>
                                    </p:set>
                                    <p:animEffect transition="in" filter="diamond(in)">
                                      <p:cBhvr>
                                        <p:cTn id="17" dur="2000"/>
                                        <p:tgtEl>
                                          <p:spTgt spid="4096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09606"/>
                                        </p:tgtEl>
                                        <p:attrNameLst>
                                          <p:attrName>style.visibility</p:attrName>
                                        </p:attrNameLst>
                                      </p:cBhvr>
                                      <p:to>
                                        <p:strVal val="visible"/>
                                      </p:to>
                                    </p:set>
                                    <p:animEffect transition="in" filter="checkerboard(across)">
                                      <p:cBhvr>
                                        <p:cTn id="22" dur="500"/>
                                        <p:tgtEl>
                                          <p:spTgt spid="4096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9611"/>
                                        </p:tgtEl>
                                        <p:attrNameLst>
                                          <p:attrName>style.visibility</p:attrName>
                                        </p:attrNameLst>
                                      </p:cBhvr>
                                      <p:to>
                                        <p:strVal val="visible"/>
                                      </p:to>
                                    </p:set>
                                    <p:animEffect transition="in" filter="blinds(horizontal)">
                                      <p:cBhvr>
                                        <p:cTn id="27" dur="500"/>
                                        <p:tgtEl>
                                          <p:spTgt spid="4096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09607"/>
                                        </p:tgtEl>
                                        <p:attrNameLst>
                                          <p:attrName>style.visibility</p:attrName>
                                        </p:attrNameLst>
                                      </p:cBhvr>
                                      <p:to>
                                        <p:strVal val="visible"/>
                                      </p:to>
                                    </p:set>
                                    <p:animEffect transition="in" filter="box(in)">
                                      <p:cBhvr>
                                        <p:cTn id="32" dur="500"/>
                                        <p:tgtEl>
                                          <p:spTgt spid="4096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09608"/>
                                        </p:tgtEl>
                                        <p:attrNameLst>
                                          <p:attrName>style.visibility</p:attrName>
                                        </p:attrNameLst>
                                      </p:cBhvr>
                                      <p:to>
                                        <p:strVal val="visible"/>
                                      </p:to>
                                    </p:set>
                                    <p:animEffect transition="in" filter="blinds(horizontal)">
                                      <p:cBhvr>
                                        <p:cTn id="37" dur="500"/>
                                        <p:tgtEl>
                                          <p:spTgt spid="4096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09609"/>
                                        </p:tgtEl>
                                        <p:attrNameLst>
                                          <p:attrName>style.visibility</p:attrName>
                                        </p:attrNameLst>
                                      </p:cBhvr>
                                      <p:to>
                                        <p:strVal val="visible"/>
                                      </p:to>
                                    </p:set>
                                    <p:animEffect transition="in" filter="blinds(horizontal)">
                                      <p:cBhvr>
                                        <p:cTn id="42" dur="500"/>
                                        <p:tgtEl>
                                          <p:spTgt spid="4096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409612"/>
                                        </p:tgtEl>
                                        <p:attrNameLst>
                                          <p:attrName>style.visibility</p:attrName>
                                        </p:attrNameLst>
                                      </p:cBhvr>
                                      <p:to>
                                        <p:strVal val="visible"/>
                                      </p:to>
                                    </p:set>
                                    <p:animEffect transition="in" filter="box(in)">
                                      <p:cBhvr>
                                        <p:cTn id="47" dur="500"/>
                                        <p:tgtEl>
                                          <p:spTgt spid="409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4" grpId="0"/>
      <p:bldP spid="409605" grpId="0"/>
      <p:bldP spid="409606" grpId="0"/>
      <p:bldP spid="409607" grpId="0"/>
      <p:bldP spid="409608" grpId="0"/>
      <p:bldP spid="409609" grpId="0"/>
      <p:bldP spid="409610" grpId="0"/>
      <p:bldP spid="409611" grpId="0"/>
      <p:bldP spid="4096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250" name="Picture 2"/>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rot="19800000">
            <a:off x="2725738" y="5014913"/>
            <a:ext cx="847725" cy="1054100"/>
          </a:xfrm>
          <a:noFill/>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7251" name="Picture 3" descr="茐Wɦķ"/>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rot="19800000">
            <a:off x="1106488" y="1168400"/>
            <a:ext cx="1350962" cy="132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7252" name="Text Box 4"/>
          <p:cNvSpPr txBox="1">
            <a:spLocks noChangeArrowheads="1"/>
          </p:cNvSpPr>
          <p:nvPr/>
        </p:nvSpPr>
        <p:spPr bwMode="auto">
          <a:xfrm>
            <a:off x="273050" y="333375"/>
            <a:ext cx="6419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800">
                <a:solidFill>
                  <a:srgbClr val="0000FF"/>
                </a:solidFill>
                <a:effectLst>
                  <a:outerShdw blurRad="38100" dist="38100" dir="2700000" algn="tl">
                    <a:srgbClr val="C0C0C0"/>
                  </a:outerShdw>
                </a:effectLst>
                <a:ea typeface="黑体" pitchFamily="2" charset="-122"/>
              </a:rPr>
              <a:t>洛伦兹力的方向</a:t>
            </a:r>
            <a:r>
              <a:rPr kumimoji="0" lang="en-US" altLang="zh-CN" sz="2800">
                <a:solidFill>
                  <a:srgbClr val="0000FF"/>
                </a:solidFill>
                <a:effectLst>
                  <a:outerShdw blurRad="38100" dist="38100" dir="2700000" algn="tl">
                    <a:srgbClr val="C0C0C0"/>
                  </a:outerShdw>
                </a:effectLst>
                <a:ea typeface="黑体" pitchFamily="2" charset="-122"/>
              </a:rPr>
              <a:t>----</a:t>
            </a:r>
            <a:r>
              <a:rPr kumimoji="0" lang="zh-CN" altLang="en-US" sz="2800">
                <a:solidFill>
                  <a:srgbClr val="0000FF"/>
                </a:solidFill>
                <a:effectLst>
                  <a:outerShdw blurRad="38100" dist="38100" dir="2700000" algn="tl">
                    <a:srgbClr val="C0C0C0"/>
                  </a:outerShdw>
                </a:effectLst>
                <a:ea typeface="黑体" pitchFamily="2" charset="-122"/>
              </a:rPr>
              <a:t>左手定则</a:t>
            </a:r>
          </a:p>
        </p:txBody>
      </p:sp>
      <p:grpSp>
        <p:nvGrpSpPr>
          <p:cNvPr id="437253" name="Group 5"/>
          <p:cNvGrpSpPr>
            <a:grpSpLocks/>
          </p:cNvGrpSpPr>
          <p:nvPr/>
        </p:nvGrpSpPr>
        <p:grpSpPr bwMode="auto">
          <a:xfrm>
            <a:off x="338138" y="981075"/>
            <a:ext cx="3054350" cy="1981200"/>
            <a:chOff x="197" y="618"/>
            <a:chExt cx="1776" cy="1248"/>
          </a:xfrm>
        </p:grpSpPr>
        <p:grpSp>
          <p:nvGrpSpPr>
            <p:cNvPr id="13380" name="Group 6"/>
            <p:cNvGrpSpPr>
              <a:grpSpLocks/>
            </p:cNvGrpSpPr>
            <p:nvPr/>
          </p:nvGrpSpPr>
          <p:grpSpPr bwMode="auto">
            <a:xfrm>
              <a:off x="197" y="618"/>
              <a:ext cx="1776" cy="1248"/>
              <a:chOff x="204" y="1003"/>
              <a:chExt cx="1776" cy="1248"/>
            </a:xfrm>
          </p:grpSpPr>
          <p:grpSp>
            <p:nvGrpSpPr>
              <p:cNvPr id="13387" name="Group 7"/>
              <p:cNvGrpSpPr>
                <a:grpSpLocks/>
              </p:cNvGrpSpPr>
              <p:nvPr/>
            </p:nvGrpSpPr>
            <p:grpSpPr bwMode="auto">
              <a:xfrm>
                <a:off x="204" y="1003"/>
                <a:ext cx="96" cy="96"/>
                <a:chOff x="2256" y="1488"/>
                <a:chExt cx="96" cy="96"/>
              </a:xfrm>
            </p:grpSpPr>
            <p:sp>
              <p:nvSpPr>
                <p:cNvPr id="13433" name="Line 8"/>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34" name="Line 9"/>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88" name="Group 10"/>
              <p:cNvGrpSpPr>
                <a:grpSpLocks/>
              </p:cNvGrpSpPr>
              <p:nvPr/>
            </p:nvGrpSpPr>
            <p:grpSpPr bwMode="auto">
              <a:xfrm>
                <a:off x="780" y="1003"/>
                <a:ext cx="96" cy="96"/>
                <a:chOff x="2256" y="1488"/>
                <a:chExt cx="96" cy="96"/>
              </a:xfrm>
            </p:grpSpPr>
            <p:sp>
              <p:nvSpPr>
                <p:cNvPr id="13431" name="Line 11"/>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32" name="Line 12"/>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89" name="Group 13"/>
              <p:cNvGrpSpPr>
                <a:grpSpLocks/>
              </p:cNvGrpSpPr>
              <p:nvPr/>
            </p:nvGrpSpPr>
            <p:grpSpPr bwMode="auto">
              <a:xfrm>
                <a:off x="204" y="1387"/>
                <a:ext cx="96" cy="96"/>
                <a:chOff x="2256" y="1488"/>
                <a:chExt cx="96" cy="96"/>
              </a:xfrm>
            </p:grpSpPr>
            <p:sp>
              <p:nvSpPr>
                <p:cNvPr id="13429" name="Line 14"/>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30" name="Line 15"/>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0" name="Group 16"/>
              <p:cNvGrpSpPr>
                <a:grpSpLocks/>
              </p:cNvGrpSpPr>
              <p:nvPr/>
            </p:nvGrpSpPr>
            <p:grpSpPr bwMode="auto">
              <a:xfrm>
                <a:off x="204" y="1771"/>
                <a:ext cx="96" cy="96"/>
                <a:chOff x="2256" y="1488"/>
                <a:chExt cx="96" cy="96"/>
              </a:xfrm>
            </p:grpSpPr>
            <p:sp>
              <p:nvSpPr>
                <p:cNvPr id="13427" name="Line 17"/>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8" name="Line 18"/>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1" name="Group 19"/>
              <p:cNvGrpSpPr>
                <a:grpSpLocks/>
              </p:cNvGrpSpPr>
              <p:nvPr/>
            </p:nvGrpSpPr>
            <p:grpSpPr bwMode="auto">
              <a:xfrm>
                <a:off x="1356" y="1003"/>
                <a:ext cx="96" cy="96"/>
                <a:chOff x="2256" y="1488"/>
                <a:chExt cx="96" cy="96"/>
              </a:xfrm>
            </p:grpSpPr>
            <p:sp>
              <p:nvSpPr>
                <p:cNvPr id="13425" name="Line 20"/>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6" name="Line 21"/>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2" name="Group 22"/>
              <p:cNvGrpSpPr>
                <a:grpSpLocks/>
              </p:cNvGrpSpPr>
              <p:nvPr/>
            </p:nvGrpSpPr>
            <p:grpSpPr bwMode="auto">
              <a:xfrm>
                <a:off x="780" y="1387"/>
                <a:ext cx="96" cy="96"/>
                <a:chOff x="2256" y="1488"/>
                <a:chExt cx="96" cy="96"/>
              </a:xfrm>
            </p:grpSpPr>
            <p:sp>
              <p:nvSpPr>
                <p:cNvPr id="13423" name="Line 23"/>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4" name="Line 24"/>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3" name="Group 25"/>
              <p:cNvGrpSpPr>
                <a:grpSpLocks/>
              </p:cNvGrpSpPr>
              <p:nvPr/>
            </p:nvGrpSpPr>
            <p:grpSpPr bwMode="auto">
              <a:xfrm>
                <a:off x="1356" y="1387"/>
                <a:ext cx="96" cy="96"/>
                <a:chOff x="2256" y="1488"/>
                <a:chExt cx="96" cy="96"/>
              </a:xfrm>
            </p:grpSpPr>
            <p:sp>
              <p:nvSpPr>
                <p:cNvPr id="13421" name="Line 26"/>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2" name="Line 27"/>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4" name="Group 28"/>
              <p:cNvGrpSpPr>
                <a:grpSpLocks/>
              </p:cNvGrpSpPr>
              <p:nvPr/>
            </p:nvGrpSpPr>
            <p:grpSpPr bwMode="auto">
              <a:xfrm>
                <a:off x="780" y="1771"/>
                <a:ext cx="96" cy="96"/>
                <a:chOff x="2256" y="1488"/>
                <a:chExt cx="96" cy="96"/>
              </a:xfrm>
            </p:grpSpPr>
            <p:sp>
              <p:nvSpPr>
                <p:cNvPr id="13419" name="Line 29"/>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0" name="Line 30"/>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5" name="Group 31"/>
              <p:cNvGrpSpPr>
                <a:grpSpLocks/>
              </p:cNvGrpSpPr>
              <p:nvPr/>
            </p:nvGrpSpPr>
            <p:grpSpPr bwMode="auto">
              <a:xfrm>
                <a:off x="1356" y="1771"/>
                <a:ext cx="96" cy="96"/>
                <a:chOff x="2256" y="1488"/>
                <a:chExt cx="96" cy="96"/>
              </a:xfrm>
            </p:grpSpPr>
            <p:sp>
              <p:nvSpPr>
                <p:cNvPr id="13417" name="Line 32"/>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 name="Line 33"/>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6" name="Group 34"/>
              <p:cNvGrpSpPr>
                <a:grpSpLocks/>
              </p:cNvGrpSpPr>
              <p:nvPr/>
            </p:nvGrpSpPr>
            <p:grpSpPr bwMode="auto">
              <a:xfrm>
                <a:off x="1356" y="2155"/>
                <a:ext cx="96" cy="96"/>
                <a:chOff x="2256" y="1488"/>
                <a:chExt cx="96" cy="96"/>
              </a:xfrm>
            </p:grpSpPr>
            <p:sp>
              <p:nvSpPr>
                <p:cNvPr id="13415" name="Line 35"/>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6" name="Line 36"/>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7" name="Group 37"/>
              <p:cNvGrpSpPr>
                <a:grpSpLocks/>
              </p:cNvGrpSpPr>
              <p:nvPr/>
            </p:nvGrpSpPr>
            <p:grpSpPr bwMode="auto">
              <a:xfrm>
                <a:off x="1884" y="1003"/>
                <a:ext cx="96" cy="96"/>
                <a:chOff x="2256" y="1488"/>
                <a:chExt cx="96" cy="96"/>
              </a:xfrm>
            </p:grpSpPr>
            <p:sp>
              <p:nvSpPr>
                <p:cNvPr id="13413" name="Line 38"/>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4" name="Line 39"/>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8" name="Group 40"/>
              <p:cNvGrpSpPr>
                <a:grpSpLocks/>
              </p:cNvGrpSpPr>
              <p:nvPr/>
            </p:nvGrpSpPr>
            <p:grpSpPr bwMode="auto">
              <a:xfrm>
                <a:off x="1884" y="1387"/>
                <a:ext cx="96" cy="96"/>
                <a:chOff x="2256" y="1488"/>
                <a:chExt cx="96" cy="96"/>
              </a:xfrm>
            </p:grpSpPr>
            <p:sp>
              <p:nvSpPr>
                <p:cNvPr id="13411" name="Line 41"/>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2" name="Line 42"/>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99" name="Group 43"/>
              <p:cNvGrpSpPr>
                <a:grpSpLocks/>
              </p:cNvGrpSpPr>
              <p:nvPr/>
            </p:nvGrpSpPr>
            <p:grpSpPr bwMode="auto">
              <a:xfrm>
                <a:off x="1884" y="1771"/>
                <a:ext cx="96" cy="96"/>
                <a:chOff x="2256" y="1488"/>
                <a:chExt cx="96" cy="96"/>
              </a:xfrm>
            </p:grpSpPr>
            <p:sp>
              <p:nvSpPr>
                <p:cNvPr id="13409" name="Line 44"/>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0" name="Line 45"/>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400" name="Group 46"/>
              <p:cNvGrpSpPr>
                <a:grpSpLocks/>
              </p:cNvGrpSpPr>
              <p:nvPr/>
            </p:nvGrpSpPr>
            <p:grpSpPr bwMode="auto">
              <a:xfrm>
                <a:off x="1884" y="2155"/>
                <a:ext cx="96" cy="96"/>
                <a:chOff x="2256" y="1488"/>
                <a:chExt cx="96" cy="96"/>
              </a:xfrm>
            </p:grpSpPr>
            <p:sp>
              <p:nvSpPr>
                <p:cNvPr id="13407" name="Line 47"/>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08" name="Line 48"/>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401" name="Group 49"/>
              <p:cNvGrpSpPr>
                <a:grpSpLocks/>
              </p:cNvGrpSpPr>
              <p:nvPr/>
            </p:nvGrpSpPr>
            <p:grpSpPr bwMode="auto">
              <a:xfrm>
                <a:off x="780" y="2155"/>
                <a:ext cx="96" cy="96"/>
                <a:chOff x="2256" y="1488"/>
                <a:chExt cx="96" cy="96"/>
              </a:xfrm>
            </p:grpSpPr>
            <p:sp>
              <p:nvSpPr>
                <p:cNvPr id="13405" name="Line 50"/>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06" name="Line 51"/>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402" name="Group 52"/>
              <p:cNvGrpSpPr>
                <a:grpSpLocks/>
              </p:cNvGrpSpPr>
              <p:nvPr/>
            </p:nvGrpSpPr>
            <p:grpSpPr bwMode="auto">
              <a:xfrm>
                <a:off x="204" y="2155"/>
                <a:ext cx="96" cy="96"/>
                <a:chOff x="2256" y="1488"/>
                <a:chExt cx="96" cy="96"/>
              </a:xfrm>
            </p:grpSpPr>
            <p:sp>
              <p:nvSpPr>
                <p:cNvPr id="13403" name="Line 53"/>
                <p:cNvSpPr>
                  <a:spLocks noChangeShapeType="1"/>
                </p:cNvSpPr>
                <p:nvPr/>
              </p:nvSpPr>
              <p:spPr bwMode="auto">
                <a:xfrm flipH="1">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04" name="Line 54"/>
                <p:cNvSpPr>
                  <a:spLocks noChangeShapeType="1"/>
                </p:cNvSpPr>
                <p:nvPr/>
              </p:nvSpPr>
              <p:spPr bwMode="auto">
                <a:xfrm>
                  <a:off x="2256" y="148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3381" name="Group 55"/>
            <p:cNvGrpSpPr>
              <a:grpSpLocks/>
            </p:cNvGrpSpPr>
            <p:nvPr/>
          </p:nvGrpSpPr>
          <p:grpSpPr bwMode="auto">
            <a:xfrm>
              <a:off x="975" y="1290"/>
              <a:ext cx="144" cy="144"/>
              <a:chOff x="4032" y="3552"/>
              <a:chExt cx="576" cy="576"/>
            </a:xfrm>
          </p:grpSpPr>
          <p:sp>
            <p:nvSpPr>
              <p:cNvPr id="13384" name="Oval 56"/>
              <p:cNvSpPr>
                <a:spLocks noChangeArrowheads="1"/>
              </p:cNvSpPr>
              <p:nvPr/>
            </p:nvSpPr>
            <p:spPr bwMode="auto">
              <a:xfrm>
                <a:off x="4032" y="3552"/>
                <a:ext cx="576" cy="576"/>
              </a:xfrm>
              <a:prstGeom prst="ellipse">
                <a:avLst/>
              </a:prstGeom>
              <a:solidFill>
                <a:schemeClr val="bg1"/>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85" name="Line 57"/>
              <p:cNvSpPr>
                <a:spLocks noChangeShapeType="1"/>
              </p:cNvSpPr>
              <p:nvPr/>
            </p:nvSpPr>
            <p:spPr bwMode="auto">
              <a:xfrm>
                <a:off x="4032" y="3840"/>
                <a:ext cx="576"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86" name="Line 58"/>
              <p:cNvSpPr>
                <a:spLocks noChangeShapeType="1"/>
              </p:cNvSpPr>
              <p:nvPr/>
            </p:nvSpPr>
            <p:spPr bwMode="auto">
              <a:xfrm>
                <a:off x="4320" y="3552"/>
                <a:ext cx="0" cy="57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82" name="Line 59"/>
            <p:cNvSpPr>
              <a:spLocks noChangeShapeType="1"/>
            </p:cNvSpPr>
            <p:nvPr/>
          </p:nvSpPr>
          <p:spPr bwMode="auto">
            <a:xfrm flipV="1">
              <a:off x="1066" y="927"/>
              <a:ext cx="0" cy="408"/>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83" name="Text Box 60"/>
            <p:cNvSpPr txBox="1">
              <a:spLocks noChangeArrowheads="1"/>
            </p:cNvSpPr>
            <p:nvPr/>
          </p:nvSpPr>
          <p:spPr bwMode="auto">
            <a:xfrm>
              <a:off x="1163" y="952"/>
              <a:ext cx="234" cy="33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3300"/>
                  </a:solidFill>
                  <a:ea typeface="宋体" pitchFamily="2" charset="-122"/>
                </a:rPr>
                <a:t>v</a:t>
              </a:r>
            </a:p>
          </p:txBody>
        </p:sp>
      </p:grpSp>
      <p:grpSp>
        <p:nvGrpSpPr>
          <p:cNvPr id="437309" name="Group 61"/>
          <p:cNvGrpSpPr>
            <a:grpSpLocks/>
          </p:cNvGrpSpPr>
          <p:nvPr/>
        </p:nvGrpSpPr>
        <p:grpSpPr bwMode="auto">
          <a:xfrm>
            <a:off x="338138" y="4149725"/>
            <a:ext cx="3054350" cy="1905000"/>
            <a:chOff x="197" y="2614"/>
            <a:chExt cx="1776" cy="1200"/>
          </a:xfrm>
        </p:grpSpPr>
        <p:grpSp>
          <p:nvGrpSpPr>
            <p:cNvPr id="13327" name="Group 62"/>
            <p:cNvGrpSpPr>
              <a:grpSpLocks/>
            </p:cNvGrpSpPr>
            <p:nvPr/>
          </p:nvGrpSpPr>
          <p:grpSpPr bwMode="auto">
            <a:xfrm>
              <a:off x="197" y="2614"/>
              <a:ext cx="96" cy="96"/>
              <a:chOff x="2256" y="1488"/>
              <a:chExt cx="96" cy="96"/>
            </a:xfrm>
          </p:grpSpPr>
          <p:sp>
            <p:nvSpPr>
              <p:cNvPr id="13378" name="Line 63"/>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79" name="Line 64"/>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28" name="Group 65"/>
            <p:cNvGrpSpPr>
              <a:grpSpLocks/>
            </p:cNvGrpSpPr>
            <p:nvPr/>
          </p:nvGrpSpPr>
          <p:grpSpPr bwMode="auto">
            <a:xfrm>
              <a:off x="773" y="2614"/>
              <a:ext cx="96" cy="96"/>
              <a:chOff x="2256" y="1488"/>
              <a:chExt cx="96" cy="96"/>
            </a:xfrm>
          </p:grpSpPr>
          <p:sp>
            <p:nvSpPr>
              <p:cNvPr id="13376" name="Line 66"/>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77" name="Line 67"/>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29" name="Group 68"/>
            <p:cNvGrpSpPr>
              <a:grpSpLocks/>
            </p:cNvGrpSpPr>
            <p:nvPr/>
          </p:nvGrpSpPr>
          <p:grpSpPr bwMode="auto">
            <a:xfrm>
              <a:off x="197" y="2950"/>
              <a:ext cx="96" cy="96"/>
              <a:chOff x="2256" y="1488"/>
              <a:chExt cx="96" cy="96"/>
            </a:xfrm>
          </p:grpSpPr>
          <p:sp>
            <p:nvSpPr>
              <p:cNvPr id="13374" name="Line 69"/>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75" name="Line 70"/>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0" name="Group 71"/>
            <p:cNvGrpSpPr>
              <a:grpSpLocks/>
            </p:cNvGrpSpPr>
            <p:nvPr/>
          </p:nvGrpSpPr>
          <p:grpSpPr bwMode="auto">
            <a:xfrm>
              <a:off x="773" y="2950"/>
              <a:ext cx="96" cy="96"/>
              <a:chOff x="2256" y="1488"/>
              <a:chExt cx="96" cy="96"/>
            </a:xfrm>
          </p:grpSpPr>
          <p:sp>
            <p:nvSpPr>
              <p:cNvPr id="13372" name="Line 72"/>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73" name="Line 73"/>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1" name="Group 74"/>
            <p:cNvGrpSpPr>
              <a:grpSpLocks/>
            </p:cNvGrpSpPr>
            <p:nvPr/>
          </p:nvGrpSpPr>
          <p:grpSpPr bwMode="auto">
            <a:xfrm>
              <a:off x="197" y="3334"/>
              <a:ext cx="96" cy="96"/>
              <a:chOff x="2256" y="1488"/>
              <a:chExt cx="96" cy="96"/>
            </a:xfrm>
          </p:grpSpPr>
          <p:sp>
            <p:nvSpPr>
              <p:cNvPr id="13370" name="Line 75"/>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71" name="Line 76"/>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2" name="Group 77"/>
            <p:cNvGrpSpPr>
              <a:grpSpLocks/>
            </p:cNvGrpSpPr>
            <p:nvPr/>
          </p:nvGrpSpPr>
          <p:grpSpPr bwMode="auto">
            <a:xfrm>
              <a:off x="197" y="3718"/>
              <a:ext cx="96" cy="96"/>
              <a:chOff x="2256" y="1488"/>
              <a:chExt cx="96" cy="96"/>
            </a:xfrm>
          </p:grpSpPr>
          <p:sp>
            <p:nvSpPr>
              <p:cNvPr id="13368" name="Line 78"/>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69" name="Line 79"/>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3" name="Group 80"/>
            <p:cNvGrpSpPr>
              <a:grpSpLocks/>
            </p:cNvGrpSpPr>
            <p:nvPr/>
          </p:nvGrpSpPr>
          <p:grpSpPr bwMode="auto">
            <a:xfrm>
              <a:off x="1349" y="2614"/>
              <a:ext cx="96" cy="96"/>
              <a:chOff x="2256" y="1488"/>
              <a:chExt cx="96" cy="96"/>
            </a:xfrm>
          </p:grpSpPr>
          <p:sp>
            <p:nvSpPr>
              <p:cNvPr id="13366" name="Line 81"/>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67" name="Line 82"/>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4" name="Group 83"/>
            <p:cNvGrpSpPr>
              <a:grpSpLocks/>
            </p:cNvGrpSpPr>
            <p:nvPr/>
          </p:nvGrpSpPr>
          <p:grpSpPr bwMode="auto">
            <a:xfrm>
              <a:off x="1349" y="2950"/>
              <a:ext cx="96" cy="96"/>
              <a:chOff x="2256" y="1488"/>
              <a:chExt cx="96" cy="96"/>
            </a:xfrm>
          </p:grpSpPr>
          <p:sp>
            <p:nvSpPr>
              <p:cNvPr id="13364" name="Line 84"/>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65" name="Line 85"/>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5" name="Group 86"/>
            <p:cNvGrpSpPr>
              <a:grpSpLocks/>
            </p:cNvGrpSpPr>
            <p:nvPr/>
          </p:nvGrpSpPr>
          <p:grpSpPr bwMode="auto">
            <a:xfrm>
              <a:off x="773" y="3334"/>
              <a:ext cx="96" cy="96"/>
              <a:chOff x="2256" y="1488"/>
              <a:chExt cx="96" cy="96"/>
            </a:xfrm>
          </p:grpSpPr>
          <p:sp>
            <p:nvSpPr>
              <p:cNvPr id="13362" name="Line 87"/>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63" name="Line 88"/>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6" name="Group 89"/>
            <p:cNvGrpSpPr>
              <a:grpSpLocks/>
            </p:cNvGrpSpPr>
            <p:nvPr/>
          </p:nvGrpSpPr>
          <p:grpSpPr bwMode="auto">
            <a:xfrm>
              <a:off x="1349" y="3334"/>
              <a:ext cx="96" cy="96"/>
              <a:chOff x="2256" y="1488"/>
              <a:chExt cx="96" cy="96"/>
            </a:xfrm>
          </p:grpSpPr>
          <p:sp>
            <p:nvSpPr>
              <p:cNvPr id="13360" name="Line 90"/>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61" name="Line 91"/>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7" name="Group 92"/>
            <p:cNvGrpSpPr>
              <a:grpSpLocks/>
            </p:cNvGrpSpPr>
            <p:nvPr/>
          </p:nvGrpSpPr>
          <p:grpSpPr bwMode="auto">
            <a:xfrm>
              <a:off x="773" y="3718"/>
              <a:ext cx="96" cy="96"/>
              <a:chOff x="2256" y="1488"/>
              <a:chExt cx="96" cy="96"/>
            </a:xfrm>
          </p:grpSpPr>
          <p:sp>
            <p:nvSpPr>
              <p:cNvPr id="13358" name="Line 93"/>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9" name="Line 94"/>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8" name="Group 95"/>
            <p:cNvGrpSpPr>
              <a:grpSpLocks/>
            </p:cNvGrpSpPr>
            <p:nvPr/>
          </p:nvGrpSpPr>
          <p:grpSpPr bwMode="auto">
            <a:xfrm>
              <a:off x="1349" y="3718"/>
              <a:ext cx="96" cy="96"/>
              <a:chOff x="2256" y="1488"/>
              <a:chExt cx="96" cy="96"/>
            </a:xfrm>
          </p:grpSpPr>
          <p:sp>
            <p:nvSpPr>
              <p:cNvPr id="13356" name="Line 96"/>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7" name="Line 97"/>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39" name="Group 98"/>
            <p:cNvGrpSpPr>
              <a:grpSpLocks/>
            </p:cNvGrpSpPr>
            <p:nvPr/>
          </p:nvGrpSpPr>
          <p:grpSpPr bwMode="auto">
            <a:xfrm>
              <a:off x="1877" y="2614"/>
              <a:ext cx="96" cy="96"/>
              <a:chOff x="2256" y="1488"/>
              <a:chExt cx="96" cy="96"/>
            </a:xfrm>
          </p:grpSpPr>
          <p:sp>
            <p:nvSpPr>
              <p:cNvPr id="13354" name="Line 99"/>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5" name="Line 100"/>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40" name="Group 101"/>
            <p:cNvGrpSpPr>
              <a:grpSpLocks/>
            </p:cNvGrpSpPr>
            <p:nvPr/>
          </p:nvGrpSpPr>
          <p:grpSpPr bwMode="auto">
            <a:xfrm>
              <a:off x="1877" y="2950"/>
              <a:ext cx="96" cy="96"/>
              <a:chOff x="2256" y="1488"/>
              <a:chExt cx="96" cy="96"/>
            </a:xfrm>
          </p:grpSpPr>
          <p:sp>
            <p:nvSpPr>
              <p:cNvPr id="13352" name="Line 102"/>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3" name="Line 103"/>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41" name="Group 104"/>
            <p:cNvGrpSpPr>
              <a:grpSpLocks/>
            </p:cNvGrpSpPr>
            <p:nvPr/>
          </p:nvGrpSpPr>
          <p:grpSpPr bwMode="auto">
            <a:xfrm>
              <a:off x="1877" y="3334"/>
              <a:ext cx="96" cy="96"/>
              <a:chOff x="2256" y="1488"/>
              <a:chExt cx="96" cy="96"/>
            </a:xfrm>
          </p:grpSpPr>
          <p:sp>
            <p:nvSpPr>
              <p:cNvPr id="13350" name="Line 105"/>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1" name="Line 106"/>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42" name="Group 107"/>
            <p:cNvGrpSpPr>
              <a:grpSpLocks/>
            </p:cNvGrpSpPr>
            <p:nvPr/>
          </p:nvGrpSpPr>
          <p:grpSpPr bwMode="auto">
            <a:xfrm>
              <a:off x="1877" y="3718"/>
              <a:ext cx="96" cy="96"/>
              <a:chOff x="2256" y="1488"/>
              <a:chExt cx="96" cy="96"/>
            </a:xfrm>
          </p:grpSpPr>
          <p:sp>
            <p:nvSpPr>
              <p:cNvPr id="13348" name="Line 108"/>
              <p:cNvSpPr>
                <a:spLocks noChangeShapeType="1"/>
              </p:cNvSpPr>
              <p:nvPr/>
            </p:nvSpPr>
            <p:spPr bwMode="auto">
              <a:xfrm flipH="1">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9" name="Line 109"/>
              <p:cNvSpPr>
                <a:spLocks noChangeShapeType="1"/>
              </p:cNvSpPr>
              <p:nvPr/>
            </p:nvSpPr>
            <p:spPr bwMode="auto">
              <a:xfrm>
                <a:off x="2256" y="1488"/>
                <a:ext cx="96"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43" name="Group 110"/>
            <p:cNvGrpSpPr>
              <a:grpSpLocks/>
            </p:cNvGrpSpPr>
            <p:nvPr/>
          </p:nvGrpSpPr>
          <p:grpSpPr bwMode="auto">
            <a:xfrm>
              <a:off x="1020" y="3249"/>
              <a:ext cx="144" cy="144"/>
              <a:chOff x="4032" y="2304"/>
              <a:chExt cx="144" cy="144"/>
            </a:xfrm>
          </p:grpSpPr>
          <p:sp>
            <p:nvSpPr>
              <p:cNvPr id="13346" name="Oval 111"/>
              <p:cNvSpPr>
                <a:spLocks noChangeArrowheads="1"/>
              </p:cNvSpPr>
              <p:nvPr/>
            </p:nvSpPr>
            <p:spPr bwMode="auto">
              <a:xfrm>
                <a:off x="4032" y="2304"/>
                <a:ext cx="144" cy="144"/>
              </a:xfrm>
              <a:prstGeom prst="ellipse">
                <a:avLst/>
              </a:prstGeom>
              <a:solidFill>
                <a:schemeClr val="bg1"/>
              </a:solid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47" name="Line 112"/>
              <p:cNvSpPr>
                <a:spLocks noChangeShapeType="1"/>
              </p:cNvSpPr>
              <p:nvPr/>
            </p:nvSpPr>
            <p:spPr bwMode="auto">
              <a:xfrm>
                <a:off x="4032" y="2376"/>
                <a:ext cx="144"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44" name="Line 113"/>
            <p:cNvSpPr>
              <a:spLocks noChangeShapeType="1"/>
            </p:cNvSpPr>
            <p:nvPr/>
          </p:nvSpPr>
          <p:spPr bwMode="auto">
            <a:xfrm flipV="1">
              <a:off x="1111" y="2886"/>
              <a:ext cx="0" cy="36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5" name="Text Box 114"/>
            <p:cNvSpPr txBox="1">
              <a:spLocks noChangeArrowheads="1"/>
            </p:cNvSpPr>
            <p:nvPr/>
          </p:nvSpPr>
          <p:spPr bwMode="auto">
            <a:xfrm>
              <a:off x="1144" y="291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3300"/>
                  </a:solidFill>
                  <a:ea typeface="宋体" pitchFamily="2" charset="-122"/>
                </a:rPr>
                <a:t>v</a:t>
              </a:r>
            </a:p>
          </p:txBody>
        </p:sp>
      </p:grpSp>
      <p:sp>
        <p:nvSpPr>
          <p:cNvPr id="437363" name="Text Box 115"/>
          <p:cNvSpPr txBox="1">
            <a:spLocks noChangeArrowheads="1"/>
          </p:cNvSpPr>
          <p:nvPr/>
        </p:nvSpPr>
        <p:spPr bwMode="auto">
          <a:xfrm>
            <a:off x="3543300" y="1022350"/>
            <a:ext cx="63627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2800">
                <a:solidFill>
                  <a:schemeClr val="tx1"/>
                </a:solidFill>
                <a:effectLst>
                  <a:outerShdw blurRad="38100" dist="38100" dir="2700000" algn="tl">
                    <a:srgbClr val="C0C0C0"/>
                  </a:outerShdw>
                </a:effectLst>
                <a:latin typeface="楷体_GB2312" pitchFamily="49" charset="-122"/>
                <a:ea typeface="楷体_GB2312" pitchFamily="49" charset="-122"/>
              </a:rPr>
              <a:t>1</a:t>
            </a: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、伸开左手，使大拇指和其余四</a:t>
            </a:r>
          </a:p>
          <a:p>
            <a:pPr>
              <a:spcBef>
                <a:spcPct val="0"/>
              </a:spcBef>
              <a:defRPr/>
            </a:pP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指垂直且处于同一平面内，把手放</a:t>
            </a:r>
          </a:p>
          <a:p>
            <a:pPr>
              <a:spcBef>
                <a:spcPct val="0"/>
              </a:spcBef>
              <a:defRPr/>
            </a:pP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入磁场中，让磁感线垂直穿过手心，</a:t>
            </a:r>
          </a:p>
          <a:p>
            <a:pPr>
              <a:spcBef>
                <a:spcPct val="0"/>
              </a:spcBef>
              <a:defRPr/>
            </a:pP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若四指指向</a:t>
            </a:r>
            <a:r>
              <a:rPr kumimoji="0" lang="zh-CN" altLang="en-US" sz="2800">
                <a:solidFill>
                  <a:srgbClr val="FF3300"/>
                </a:solidFill>
                <a:effectLst>
                  <a:outerShdw blurRad="38100" dist="38100" dir="2700000" algn="tl">
                    <a:srgbClr val="C0C0C0"/>
                  </a:outerShdw>
                </a:effectLst>
                <a:latin typeface="楷体_GB2312" pitchFamily="49" charset="-122"/>
                <a:ea typeface="楷体_GB2312" pitchFamily="49" charset="-122"/>
              </a:rPr>
              <a:t>正电荷</a:t>
            </a: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运动的方向，那</a:t>
            </a:r>
          </a:p>
          <a:p>
            <a:pPr>
              <a:spcBef>
                <a:spcPct val="0"/>
              </a:spcBef>
              <a:defRPr/>
            </a:pP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么拇指所指的方向就使正电荷所受</a:t>
            </a:r>
          </a:p>
          <a:p>
            <a:pPr>
              <a:spcBef>
                <a:spcPct val="0"/>
              </a:spcBef>
              <a:defRPr/>
            </a:pPr>
            <a:r>
              <a:rPr kumimoji="0" lang="zh-CN" altLang="en-US" sz="2800">
                <a:solidFill>
                  <a:schemeClr val="tx1"/>
                </a:solidFill>
                <a:effectLst>
                  <a:outerShdw blurRad="38100" dist="38100" dir="2700000" algn="tl">
                    <a:srgbClr val="C0C0C0"/>
                  </a:outerShdw>
                </a:effectLst>
                <a:latin typeface="楷体_GB2312" pitchFamily="49" charset="-122"/>
                <a:ea typeface="楷体_GB2312" pitchFamily="49" charset="-122"/>
              </a:rPr>
              <a:t>洛伦兹力的方向。 </a:t>
            </a:r>
          </a:p>
        </p:txBody>
      </p:sp>
      <p:sp>
        <p:nvSpPr>
          <p:cNvPr id="437364" name="Text Box 116"/>
          <p:cNvSpPr txBox="1">
            <a:spLocks noChangeArrowheads="1"/>
          </p:cNvSpPr>
          <p:nvPr/>
        </p:nvSpPr>
        <p:spPr bwMode="auto">
          <a:xfrm>
            <a:off x="3654425" y="4292600"/>
            <a:ext cx="60579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a:solidFill>
                  <a:schemeClr val="tx1"/>
                </a:solidFill>
                <a:latin typeface="Arial" charset="0"/>
                <a:ea typeface="MS PGothic" pitchFamily="34" charset="-128"/>
              </a:defRPr>
            </a:lvl1pPr>
            <a:lvl2pPr marL="800100" indent="-342900">
              <a:spcBef>
                <a:spcPct val="0"/>
              </a:spcBef>
              <a:defRPr kumimoji="1">
                <a:solidFill>
                  <a:schemeClr val="tx1"/>
                </a:solidFill>
                <a:latin typeface="Arial" charset="0"/>
                <a:ea typeface="MS PGothic" pitchFamily="34" charset="-128"/>
              </a:defRPr>
            </a:lvl2pPr>
            <a:lvl3pPr marL="1257300" indent="-342900">
              <a:spcBef>
                <a:spcPct val="0"/>
              </a:spcBef>
              <a:defRPr kumimoji="1">
                <a:solidFill>
                  <a:schemeClr val="tx1"/>
                </a:solidFill>
                <a:latin typeface="Arial" charset="0"/>
                <a:ea typeface="MS PGothic" pitchFamily="34" charset="-128"/>
              </a:defRPr>
            </a:lvl3pPr>
            <a:lvl4pPr marL="1714500" indent="-342900">
              <a:spcBef>
                <a:spcPct val="0"/>
              </a:spcBef>
              <a:defRPr kumimoji="1">
                <a:solidFill>
                  <a:schemeClr val="tx1"/>
                </a:solidFill>
                <a:latin typeface="Arial" charset="0"/>
                <a:ea typeface="MS PGothic" pitchFamily="34" charset="-128"/>
              </a:defRPr>
            </a:lvl4pPr>
            <a:lvl5pPr marL="2171700" indent="-342900">
              <a:spcBef>
                <a:spcPct val="0"/>
              </a:spcBef>
              <a:defRPr kumimoji="1">
                <a:solidFill>
                  <a:schemeClr val="tx1"/>
                </a:solidFill>
                <a:latin typeface="Arial" charset="0"/>
                <a:ea typeface="MS PGothic" pitchFamily="34" charset="-128"/>
              </a:defRPr>
            </a:lvl5pPr>
            <a:lvl6pPr marL="2628900" indent="-342900" fontAlgn="base">
              <a:spcBef>
                <a:spcPct val="0"/>
              </a:spcBef>
              <a:spcAft>
                <a:spcPct val="0"/>
              </a:spcAft>
              <a:defRPr kumimoji="1">
                <a:solidFill>
                  <a:schemeClr val="tx1"/>
                </a:solidFill>
                <a:latin typeface="Arial" charset="0"/>
                <a:ea typeface="MS PGothic" pitchFamily="34" charset="-128"/>
              </a:defRPr>
            </a:lvl6pPr>
            <a:lvl7pPr marL="3086100" indent="-342900" fontAlgn="base">
              <a:spcBef>
                <a:spcPct val="0"/>
              </a:spcBef>
              <a:spcAft>
                <a:spcPct val="0"/>
              </a:spcAft>
              <a:defRPr kumimoji="1">
                <a:solidFill>
                  <a:schemeClr val="tx1"/>
                </a:solidFill>
                <a:latin typeface="Arial" charset="0"/>
                <a:ea typeface="MS PGothic" pitchFamily="34" charset="-128"/>
              </a:defRPr>
            </a:lvl7pPr>
            <a:lvl8pPr marL="3543300" indent="-342900" fontAlgn="base">
              <a:spcBef>
                <a:spcPct val="0"/>
              </a:spcBef>
              <a:spcAft>
                <a:spcPct val="0"/>
              </a:spcAft>
              <a:defRPr kumimoji="1">
                <a:solidFill>
                  <a:schemeClr val="tx1"/>
                </a:solidFill>
                <a:latin typeface="Arial" charset="0"/>
                <a:ea typeface="MS PGothic" pitchFamily="34" charset="-128"/>
              </a:defRPr>
            </a:lvl8pPr>
            <a:lvl9pPr marL="4000500" indent="-342900" fontAlgn="base">
              <a:spcBef>
                <a:spcPct val="0"/>
              </a:spcBef>
              <a:spcAft>
                <a:spcPct val="0"/>
              </a:spcAft>
              <a:defRPr kumimoji="1">
                <a:solidFill>
                  <a:schemeClr val="tx1"/>
                </a:solidFill>
                <a:latin typeface="Arial" charset="0"/>
                <a:ea typeface="MS PGothic" pitchFamily="34" charset="-128"/>
              </a:defRPr>
            </a:lvl9pPr>
          </a:lstStyle>
          <a:p>
            <a:pPr>
              <a:defRPr/>
            </a:pPr>
            <a:r>
              <a:rPr kumimoji="0" lang="en-US" altLang="zh-CN" sz="2800" smtClean="0">
                <a:effectLst>
                  <a:outerShdw blurRad="38100" dist="38100" dir="2700000" algn="tl">
                    <a:srgbClr val="C0C0C0"/>
                  </a:outerShdw>
                </a:effectLst>
                <a:latin typeface="楷体_GB2312" pitchFamily="49" charset="-122"/>
                <a:ea typeface="楷体_GB2312" pitchFamily="49" charset="-122"/>
              </a:rPr>
              <a:t>2</a:t>
            </a:r>
            <a:r>
              <a:rPr kumimoji="0" lang="zh-CN" altLang="en-US" sz="2800" smtClean="0">
                <a:effectLst>
                  <a:outerShdw blurRad="38100" dist="38100" dir="2700000" algn="tl">
                    <a:srgbClr val="C0C0C0"/>
                  </a:outerShdw>
                </a:effectLst>
                <a:latin typeface="楷体_GB2312" pitchFamily="49" charset="-122"/>
                <a:ea typeface="楷体_GB2312" pitchFamily="49" charset="-122"/>
              </a:rPr>
              <a:t>、若四指指向</a:t>
            </a:r>
            <a:r>
              <a:rPr kumimoji="0" lang="zh-CN" altLang="en-US" sz="2800" smtClean="0">
                <a:solidFill>
                  <a:srgbClr val="FF3300"/>
                </a:solidFill>
                <a:effectLst>
                  <a:outerShdw blurRad="38100" dist="38100" dir="2700000" algn="tl">
                    <a:srgbClr val="C0C0C0"/>
                  </a:outerShdw>
                </a:effectLst>
                <a:latin typeface="楷体_GB2312" pitchFamily="49" charset="-122"/>
                <a:ea typeface="楷体_GB2312" pitchFamily="49" charset="-122"/>
              </a:rPr>
              <a:t>负电荷</a:t>
            </a:r>
            <a:r>
              <a:rPr kumimoji="0" lang="zh-CN" altLang="en-US" sz="2800" smtClean="0">
                <a:effectLst>
                  <a:outerShdw blurRad="38100" dist="38100" dir="2700000" algn="tl">
                    <a:srgbClr val="C0C0C0"/>
                  </a:outerShdw>
                </a:effectLst>
                <a:latin typeface="楷体_GB2312" pitchFamily="49" charset="-122"/>
                <a:ea typeface="楷体_GB2312" pitchFamily="49" charset="-122"/>
              </a:rPr>
              <a:t>运动的</a:t>
            </a:r>
            <a:r>
              <a:rPr kumimoji="0" lang="zh-CN" altLang="en-US" sz="2800" smtClean="0">
                <a:solidFill>
                  <a:srgbClr val="FF3300"/>
                </a:solidFill>
                <a:effectLst>
                  <a:outerShdw blurRad="38100" dist="38100" dir="2700000" algn="tl">
                    <a:srgbClr val="C0C0C0"/>
                  </a:outerShdw>
                </a:effectLst>
                <a:latin typeface="楷体_GB2312" pitchFamily="49" charset="-122"/>
                <a:ea typeface="楷体_GB2312" pitchFamily="49" charset="-122"/>
              </a:rPr>
              <a:t>反方</a:t>
            </a:r>
          </a:p>
          <a:p>
            <a:pPr>
              <a:defRPr/>
            </a:pPr>
            <a:r>
              <a:rPr kumimoji="0" lang="zh-CN" altLang="en-US" sz="2800" smtClean="0">
                <a:solidFill>
                  <a:srgbClr val="FF3300"/>
                </a:solidFill>
                <a:effectLst>
                  <a:outerShdw blurRad="38100" dist="38100" dir="2700000" algn="tl">
                    <a:srgbClr val="C0C0C0"/>
                  </a:outerShdw>
                </a:effectLst>
                <a:latin typeface="楷体_GB2312" pitchFamily="49" charset="-122"/>
                <a:ea typeface="楷体_GB2312" pitchFamily="49" charset="-122"/>
              </a:rPr>
              <a:t>向</a:t>
            </a:r>
            <a:r>
              <a:rPr kumimoji="0" lang="zh-CN" altLang="en-US" sz="2800" smtClean="0">
                <a:effectLst>
                  <a:outerShdw blurRad="38100" dist="38100" dir="2700000" algn="tl">
                    <a:srgbClr val="C0C0C0"/>
                  </a:outerShdw>
                </a:effectLst>
                <a:latin typeface="楷体_GB2312" pitchFamily="49" charset="-122"/>
                <a:ea typeface="楷体_GB2312" pitchFamily="49" charset="-122"/>
              </a:rPr>
              <a:t>，那么拇指所指的方向就是负电</a:t>
            </a:r>
          </a:p>
          <a:p>
            <a:pPr>
              <a:defRPr/>
            </a:pPr>
            <a:r>
              <a:rPr kumimoji="0" lang="zh-CN" altLang="en-US" sz="2800" smtClean="0">
                <a:effectLst>
                  <a:outerShdw blurRad="38100" dist="38100" dir="2700000" algn="tl">
                    <a:srgbClr val="C0C0C0"/>
                  </a:outerShdw>
                </a:effectLst>
                <a:latin typeface="楷体_GB2312" pitchFamily="49" charset="-122"/>
                <a:ea typeface="楷体_GB2312" pitchFamily="49" charset="-122"/>
              </a:rPr>
              <a:t>荷所受洛伦兹力的方向。</a:t>
            </a:r>
          </a:p>
        </p:txBody>
      </p:sp>
      <p:grpSp>
        <p:nvGrpSpPr>
          <p:cNvPr id="437365" name="Group 117"/>
          <p:cNvGrpSpPr>
            <a:grpSpLocks/>
          </p:cNvGrpSpPr>
          <p:nvPr/>
        </p:nvGrpSpPr>
        <p:grpSpPr bwMode="auto">
          <a:xfrm>
            <a:off x="795338" y="1628775"/>
            <a:ext cx="958850" cy="536575"/>
            <a:chOff x="462" y="2049"/>
            <a:chExt cx="558" cy="338"/>
          </a:xfrm>
        </p:grpSpPr>
        <p:sp>
          <p:nvSpPr>
            <p:cNvPr id="13325" name="Line 118"/>
            <p:cNvSpPr>
              <a:spLocks noChangeShapeType="1"/>
            </p:cNvSpPr>
            <p:nvPr/>
          </p:nvSpPr>
          <p:spPr bwMode="auto">
            <a:xfrm flipH="1">
              <a:off x="611" y="2387"/>
              <a:ext cx="409"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6" name="Text Box 119"/>
            <p:cNvSpPr txBox="1">
              <a:spLocks noChangeArrowheads="1"/>
            </p:cNvSpPr>
            <p:nvPr/>
          </p:nvSpPr>
          <p:spPr bwMode="auto">
            <a:xfrm>
              <a:off x="462" y="2049"/>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3300"/>
                  </a:solidFill>
                  <a:ea typeface="宋体" pitchFamily="2" charset="-122"/>
                </a:rPr>
                <a:t>f</a:t>
              </a:r>
            </a:p>
          </p:txBody>
        </p:sp>
      </p:grpSp>
      <p:grpSp>
        <p:nvGrpSpPr>
          <p:cNvPr id="437368" name="Group 120"/>
          <p:cNvGrpSpPr>
            <a:grpSpLocks/>
          </p:cNvGrpSpPr>
          <p:nvPr/>
        </p:nvGrpSpPr>
        <p:grpSpPr bwMode="auto">
          <a:xfrm>
            <a:off x="1987550" y="5013325"/>
            <a:ext cx="987425" cy="519113"/>
            <a:chOff x="2154" y="3455"/>
            <a:chExt cx="574" cy="327"/>
          </a:xfrm>
        </p:grpSpPr>
        <p:sp>
          <p:nvSpPr>
            <p:cNvPr id="13323" name="Line 121"/>
            <p:cNvSpPr>
              <a:spLocks noChangeShapeType="1"/>
            </p:cNvSpPr>
            <p:nvPr/>
          </p:nvSpPr>
          <p:spPr bwMode="auto">
            <a:xfrm>
              <a:off x="2154" y="3612"/>
              <a:ext cx="408"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4" name="Text Box 122"/>
            <p:cNvSpPr txBox="1">
              <a:spLocks noChangeArrowheads="1"/>
            </p:cNvSpPr>
            <p:nvPr/>
          </p:nvSpPr>
          <p:spPr bwMode="auto">
            <a:xfrm>
              <a:off x="2550" y="3455"/>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3300"/>
                  </a:solidFill>
                  <a:ea typeface="宋体" pitchFamily="2" charset="-122"/>
                </a:rPr>
                <a:t>f</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72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72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73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736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73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372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73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37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363" grpId="0"/>
      <p:bldP spid="4373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675" name="Group 3"/>
          <p:cNvGrpSpPr>
            <a:grpSpLocks/>
          </p:cNvGrpSpPr>
          <p:nvPr/>
        </p:nvGrpSpPr>
        <p:grpSpPr bwMode="auto">
          <a:xfrm>
            <a:off x="336550" y="1660525"/>
            <a:ext cx="2405063" cy="2128838"/>
            <a:chOff x="196" y="1046"/>
            <a:chExt cx="1398" cy="1341"/>
          </a:xfrm>
        </p:grpSpPr>
        <p:sp>
          <p:nvSpPr>
            <p:cNvPr id="14384" name="Oval 4"/>
            <p:cNvSpPr>
              <a:spLocks noChangeArrowheads="1"/>
            </p:cNvSpPr>
            <p:nvPr/>
          </p:nvSpPr>
          <p:spPr bwMode="auto">
            <a:xfrm>
              <a:off x="363" y="1069"/>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Oval 5"/>
            <p:cNvSpPr>
              <a:spLocks noChangeArrowheads="1"/>
            </p:cNvSpPr>
            <p:nvPr/>
          </p:nvSpPr>
          <p:spPr bwMode="auto">
            <a:xfrm>
              <a:off x="771" y="1069"/>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Oval 6"/>
            <p:cNvSpPr>
              <a:spLocks noChangeArrowheads="1"/>
            </p:cNvSpPr>
            <p:nvPr/>
          </p:nvSpPr>
          <p:spPr bwMode="auto">
            <a:xfrm>
              <a:off x="1139" y="104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Oval 7"/>
            <p:cNvSpPr>
              <a:spLocks noChangeArrowheads="1"/>
            </p:cNvSpPr>
            <p:nvPr/>
          </p:nvSpPr>
          <p:spPr bwMode="auto">
            <a:xfrm>
              <a:off x="1571" y="104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Oval 8"/>
            <p:cNvSpPr>
              <a:spLocks noChangeArrowheads="1"/>
            </p:cNvSpPr>
            <p:nvPr/>
          </p:nvSpPr>
          <p:spPr bwMode="auto">
            <a:xfrm>
              <a:off x="363" y="1477"/>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Oval 9"/>
            <p:cNvSpPr>
              <a:spLocks noChangeArrowheads="1"/>
            </p:cNvSpPr>
            <p:nvPr/>
          </p:nvSpPr>
          <p:spPr bwMode="auto">
            <a:xfrm>
              <a:off x="755" y="147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Oval 10"/>
            <p:cNvSpPr>
              <a:spLocks noChangeArrowheads="1"/>
            </p:cNvSpPr>
            <p:nvPr/>
          </p:nvSpPr>
          <p:spPr bwMode="auto">
            <a:xfrm>
              <a:off x="1139" y="147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Oval 11"/>
            <p:cNvSpPr>
              <a:spLocks noChangeArrowheads="1"/>
            </p:cNvSpPr>
            <p:nvPr/>
          </p:nvSpPr>
          <p:spPr bwMode="auto">
            <a:xfrm>
              <a:off x="1565" y="147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2" name="Oval 12"/>
            <p:cNvSpPr>
              <a:spLocks noChangeArrowheads="1"/>
            </p:cNvSpPr>
            <p:nvPr/>
          </p:nvSpPr>
          <p:spPr bwMode="auto">
            <a:xfrm>
              <a:off x="1565" y="195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3" name="Oval 13"/>
            <p:cNvSpPr>
              <a:spLocks noChangeArrowheads="1"/>
            </p:cNvSpPr>
            <p:nvPr/>
          </p:nvSpPr>
          <p:spPr bwMode="auto">
            <a:xfrm>
              <a:off x="1157" y="195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4" name="Oval 14"/>
            <p:cNvSpPr>
              <a:spLocks noChangeArrowheads="1"/>
            </p:cNvSpPr>
            <p:nvPr/>
          </p:nvSpPr>
          <p:spPr bwMode="auto">
            <a:xfrm>
              <a:off x="749" y="195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5" name="Oval 15"/>
            <p:cNvSpPr>
              <a:spLocks noChangeArrowheads="1"/>
            </p:cNvSpPr>
            <p:nvPr/>
          </p:nvSpPr>
          <p:spPr bwMode="auto">
            <a:xfrm>
              <a:off x="363" y="1953"/>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6" name="Oval 16"/>
            <p:cNvSpPr>
              <a:spLocks noChangeArrowheads="1"/>
            </p:cNvSpPr>
            <p:nvPr/>
          </p:nvSpPr>
          <p:spPr bwMode="auto">
            <a:xfrm>
              <a:off x="363" y="236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7" name="Oval 17"/>
            <p:cNvSpPr>
              <a:spLocks noChangeArrowheads="1"/>
            </p:cNvSpPr>
            <p:nvPr/>
          </p:nvSpPr>
          <p:spPr bwMode="auto">
            <a:xfrm>
              <a:off x="753" y="236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8" name="Oval 18"/>
            <p:cNvSpPr>
              <a:spLocks noChangeArrowheads="1"/>
            </p:cNvSpPr>
            <p:nvPr/>
          </p:nvSpPr>
          <p:spPr bwMode="auto">
            <a:xfrm>
              <a:off x="1137" y="236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9" name="Oval 19"/>
            <p:cNvSpPr>
              <a:spLocks noChangeArrowheads="1"/>
            </p:cNvSpPr>
            <p:nvPr/>
          </p:nvSpPr>
          <p:spPr bwMode="auto">
            <a:xfrm>
              <a:off x="1565" y="2364"/>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400" name="Group 20"/>
            <p:cNvGrpSpPr>
              <a:grpSpLocks/>
            </p:cNvGrpSpPr>
            <p:nvPr/>
          </p:nvGrpSpPr>
          <p:grpSpPr bwMode="auto">
            <a:xfrm>
              <a:off x="196" y="1590"/>
              <a:ext cx="144" cy="144"/>
              <a:chOff x="4032" y="3552"/>
              <a:chExt cx="576" cy="576"/>
            </a:xfrm>
          </p:grpSpPr>
          <p:sp>
            <p:nvSpPr>
              <p:cNvPr id="14403" name="Oval 21"/>
              <p:cNvSpPr>
                <a:spLocks noChangeArrowheads="1"/>
              </p:cNvSpPr>
              <p:nvPr/>
            </p:nvSpPr>
            <p:spPr bwMode="auto">
              <a:xfrm>
                <a:off x="4032" y="3552"/>
                <a:ext cx="576" cy="576"/>
              </a:xfrm>
              <a:prstGeom prst="ellipse">
                <a:avLst/>
              </a:prstGeom>
              <a:solidFill>
                <a:schemeClr val="bg1"/>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04" name="Line 22"/>
              <p:cNvSpPr>
                <a:spLocks noChangeShapeType="1"/>
              </p:cNvSpPr>
              <p:nvPr/>
            </p:nvSpPr>
            <p:spPr bwMode="auto">
              <a:xfrm>
                <a:off x="4032" y="3840"/>
                <a:ext cx="57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5" name="Line 23"/>
              <p:cNvSpPr>
                <a:spLocks noChangeShapeType="1"/>
              </p:cNvSpPr>
              <p:nvPr/>
            </p:nvSpPr>
            <p:spPr bwMode="auto">
              <a:xfrm>
                <a:off x="4320" y="3552"/>
                <a:ext cx="0" cy="576"/>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401" name="Line 24"/>
            <p:cNvSpPr>
              <a:spLocks noChangeShapeType="1"/>
            </p:cNvSpPr>
            <p:nvPr/>
          </p:nvSpPr>
          <p:spPr bwMode="auto">
            <a:xfrm>
              <a:off x="340" y="1661"/>
              <a:ext cx="363"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2" name="Text Box 25"/>
            <p:cNvSpPr txBox="1">
              <a:spLocks noChangeArrowheads="1"/>
            </p:cNvSpPr>
            <p:nvPr/>
          </p:nvSpPr>
          <p:spPr bwMode="auto">
            <a:xfrm>
              <a:off x="690" y="145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p>
          </p:txBody>
        </p:sp>
      </p:grpSp>
      <p:grpSp>
        <p:nvGrpSpPr>
          <p:cNvPr id="412698" name="Group 26"/>
          <p:cNvGrpSpPr>
            <a:grpSpLocks/>
          </p:cNvGrpSpPr>
          <p:nvPr/>
        </p:nvGrpSpPr>
        <p:grpSpPr bwMode="auto">
          <a:xfrm>
            <a:off x="6746875" y="1109663"/>
            <a:ext cx="2654300" cy="2535237"/>
            <a:chOff x="4059" y="790"/>
            <a:chExt cx="1543" cy="1597"/>
          </a:xfrm>
        </p:grpSpPr>
        <p:sp>
          <p:nvSpPr>
            <p:cNvPr id="14373" name="Line 27"/>
            <p:cNvSpPr>
              <a:spLocks noChangeShapeType="1"/>
            </p:cNvSpPr>
            <p:nvPr/>
          </p:nvSpPr>
          <p:spPr bwMode="auto">
            <a:xfrm flipV="1">
              <a:off x="4468" y="1071"/>
              <a:ext cx="0" cy="1316"/>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4" name="Line 28"/>
            <p:cNvSpPr>
              <a:spLocks noChangeShapeType="1"/>
            </p:cNvSpPr>
            <p:nvPr/>
          </p:nvSpPr>
          <p:spPr bwMode="auto">
            <a:xfrm flipV="1">
              <a:off x="4831" y="1071"/>
              <a:ext cx="0" cy="1316"/>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5" name="Line 29"/>
            <p:cNvSpPr>
              <a:spLocks noChangeShapeType="1"/>
            </p:cNvSpPr>
            <p:nvPr/>
          </p:nvSpPr>
          <p:spPr bwMode="auto">
            <a:xfrm flipV="1">
              <a:off x="5194" y="1071"/>
              <a:ext cx="0" cy="1316"/>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6" name="Line 30"/>
            <p:cNvSpPr>
              <a:spLocks noChangeShapeType="1"/>
            </p:cNvSpPr>
            <p:nvPr/>
          </p:nvSpPr>
          <p:spPr bwMode="auto">
            <a:xfrm flipV="1">
              <a:off x="5602" y="1071"/>
              <a:ext cx="0" cy="1316"/>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77" name="Group 31"/>
            <p:cNvGrpSpPr>
              <a:grpSpLocks/>
            </p:cNvGrpSpPr>
            <p:nvPr/>
          </p:nvGrpSpPr>
          <p:grpSpPr bwMode="auto">
            <a:xfrm>
              <a:off x="4059" y="1562"/>
              <a:ext cx="144" cy="144"/>
              <a:chOff x="4032" y="3552"/>
              <a:chExt cx="576" cy="576"/>
            </a:xfrm>
          </p:grpSpPr>
          <p:sp>
            <p:nvSpPr>
              <p:cNvPr id="14381" name="Oval 32"/>
              <p:cNvSpPr>
                <a:spLocks noChangeArrowheads="1"/>
              </p:cNvSpPr>
              <p:nvPr/>
            </p:nvSpPr>
            <p:spPr bwMode="auto">
              <a:xfrm>
                <a:off x="4032" y="3552"/>
                <a:ext cx="576" cy="576"/>
              </a:xfrm>
              <a:prstGeom prst="ellipse">
                <a:avLst/>
              </a:prstGeom>
              <a:solidFill>
                <a:schemeClr val="bg1"/>
              </a:solidFill>
              <a:ln w="381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2" name="Line 33"/>
              <p:cNvSpPr>
                <a:spLocks noChangeShapeType="1"/>
              </p:cNvSpPr>
              <p:nvPr/>
            </p:nvSpPr>
            <p:spPr bwMode="auto">
              <a:xfrm>
                <a:off x="4032" y="3840"/>
                <a:ext cx="57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3" name="Line 34"/>
              <p:cNvSpPr>
                <a:spLocks noChangeShapeType="1"/>
              </p:cNvSpPr>
              <p:nvPr/>
            </p:nvSpPr>
            <p:spPr bwMode="auto">
              <a:xfrm>
                <a:off x="4320" y="3552"/>
                <a:ext cx="0" cy="576"/>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78" name="Line 35"/>
            <p:cNvSpPr>
              <a:spLocks noChangeShapeType="1"/>
            </p:cNvSpPr>
            <p:nvPr/>
          </p:nvSpPr>
          <p:spPr bwMode="auto">
            <a:xfrm>
              <a:off x="4195" y="1616"/>
              <a:ext cx="318"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9" name="Text Box 36"/>
            <p:cNvSpPr txBox="1">
              <a:spLocks noChangeArrowheads="1"/>
            </p:cNvSpPr>
            <p:nvPr/>
          </p:nvSpPr>
          <p:spPr bwMode="auto">
            <a:xfrm>
              <a:off x="4240" y="166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p>
          </p:txBody>
        </p:sp>
        <p:sp>
          <p:nvSpPr>
            <p:cNvPr id="14380" name="Text Box 37"/>
            <p:cNvSpPr txBox="1">
              <a:spLocks noChangeArrowheads="1"/>
            </p:cNvSpPr>
            <p:nvPr/>
          </p:nvSpPr>
          <p:spPr bwMode="auto">
            <a:xfrm>
              <a:off x="4422" y="790"/>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B</a:t>
              </a:r>
            </a:p>
          </p:txBody>
        </p:sp>
      </p:grpSp>
      <p:grpSp>
        <p:nvGrpSpPr>
          <p:cNvPr id="412710" name="Group 38"/>
          <p:cNvGrpSpPr>
            <a:grpSpLocks/>
          </p:cNvGrpSpPr>
          <p:nvPr/>
        </p:nvGrpSpPr>
        <p:grpSpPr bwMode="auto">
          <a:xfrm>
            <a:off x="3705225" y="1606550"/>
            <a:ext cx="2730500" cy="2222500"/>
            <a:chOff x="2154" y="1012"/>
            <a:chExt cx="1588" cy="1400"/>
          </a:xfrm>
        </p:grpSpPr>
        <p:sp>
          <p:nvSpPr>
            <p:cNvPr id="14352" name="Oval 39"/>
            <p:cNvSpPr>
              <a:spLocks noChangeArrowheads="1"/>
            </p:cNvSpPr>
            <p:nvPr/>
          </p:nvSpPr>
          <p:spPr bwMode="auto">
            <a:xfrm>
              <a:off x="2327" y="101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3" name="Oval 40"/>
            <p:cNvSpPr>
              <a:spLocks noChangeArrowheads="1"/>
            </p:cNvSpPr>
            <p:nvPr/>
          </p:nvSpPr>
          <p:spPr bwMode="auto">
            <a:xfrm>
              <a:off x="2832" y="101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4" name="Oval 41"/>
            <p:cNvSpPr>
              <a:spLocks noChangeArrowheads="1"/>
            </p:cNvSpPr>
            <p:nvPr/>
          </p:nvSpPr>
          <p:spPr bwMode="auto">
            <a:xfrm>
              <a:off x="3216" y="1035"/>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5" name="Oval 42"/>
            <p:cNvSpPr>
              <a:spLocks noChangeArrowheads="1"/>
            </p:cNvSpPr>
            <p:nvPr/>
          </p:nvSpPr>
          <p:spPr bwMode="auto">
            <a:xfrm>
              <a:off x="3648" y="1035"/>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6" name="Oval 43"/>
            <p:cNvSpPr>
              <a:spLocks noChangeArrowheads="1"/>
            </p:cNvSpPr>
            <p:nvPr/>
          </p:nvSpPr>
          <p:spPr bwMode="auto">
            <a:xfrm>
              <a:off x="2327" y="1421"/>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7" name="Oval 44"/>
            <p:cNvSpPr>
              <a:spLocks noChangeArrowheads="1"/>
            </p:cNvSpPr>
            <p:nvPr/>
          </p:nvSpPr>
          <p:spPr bwMode="auto">
            <a:xfrm>
              <a:off x="2832" y="144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Oval 45"/>
            <p:cNvSpPr>
              <a:spLocks noChangeArrowheads="1"/>
            </p:cNvSpPr>
            <p:nvPr/>
          </p:nvSpPr>
          <p:spPr bwMode="auto">
            <a:xfrm>
              <a:off x="3216" y="144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Oval 46"/>
            <p:cNvSpPr>
              <a:spLocks noChangeArrowheads="1"/>
            </p:cNvSpPr>
            <p:nvPr/>
          </p:nvSpPr>
          <p:spPr bwMode="auto">
            <a:xfrm>
              <a:off x="3671" y="144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Oval 47"/>
            <p:cNvSpPr>
              <a:spLocks noChangeArrowheads="1"/>
            </p:cNvSpPr>
            <p:nvPr/>
          </p:nvSpPr>
          <p:spPr bwMode="auto">
            <a:xfrm>
              <a:off x="3696" y="19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Oval 48"/>
            <p:cNvSpPr>
              <a:spLocks noChangeArrowheads="1"/>
            </p:cNvSpPr>
            <p:nvPr/>
          </p:nvSpPr>
          <p:spPr bwMode="auto">
            <a:xfrm>
              <a:off x="3239" y="19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Oval 49"/>
            <p:cNvSpPr>
              <a:spLocks noChangeArrowheads="1"/>
            </p:cNvSpPr>
            <p:nvPr/>
          </p:nvSpPr>
          <p:spPr bwMode="auto">
            <a:xfrm>
              <a:off x="2855" y="19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Oval 50"/>
            <p:cNvSpPr>
              <a:spLocks noChangeArrowheads="1"/>
            </p:cNvSpPr>
            <p:nvPr/>
          </p:nvSpPr>
          <p:spPr bwMode="auto">
            <a:xfrm>
              <a:off x="2352" y="19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Oval 51"/>
            <p:cNvSpPr>
              <a:spLocks noChangeArrowheads="1"/>
            </p:cNvSpPr>
            <p:nvPr/>
          </p:nvSpPr>
          <p:spPr bwMode="auto">
            <a:xfrm>
              <a:off x="2352" y="2387"/>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Oval 52"/>
            <p:cNvSpPr>
              <a:spLocks noChangeArrowheads="1"/>
            </p:cNvSpPr>
            <p:nvPr/>
          </p:nvSpPr>
          <p:spPr bwMode="auto">
            <a:xfrm>
              <a:off x="2855" y="2387"/>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Oval 53"/>
            <p:cNvSpPr>
              <a:spLocks noChangeArrowheads="1"/>
            </p:cNvSpPr>
            <p:nvPr/>
          </p:nvSpPr>
          <p:spPr bwMode="auto">
            <a:xfrm>
              <a:off x="3239" y="2387"/>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Oval 54"/>
            <p:cNvSpPr>
              <a:spLocks noChangeArrowheads="1"/>
            </p:cNvSpPr>
            <p:nvPr/>
          </p:nvSpPr>
          <p:spPr bwMode="auto">
            <a:xfrm>
              <a:off x="3719" y="2389"/>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68" name="Group 55"/>
            <p:cNvGrpSpPr>
              <a:grpSpLocks/>
            </p:cNvGrpSpPr>
            <p:nvPr/>
          </p:nvGrpSpPr>
          <p:grpSpPr bwMode="auto">
            <a:xfrm>
              <a:off x="2154" y="1634"/>
              <a:ext cx="144" cy="144"/>
              <a:chOff x="4032" y="2304"/>
              <a:chExt cx="144" cy="144"/>
            </a:xfrm>
          </p:grpSpPr>
          <p:sp>
            <p:nvSpPr>
              <p:cNvPr id="14371" name="Oval 56"/>
              <p:cNvSpPr>
                <a:spLocks noChangeArrowheads="1"/>
              </p:cNvSpPr>
              <p:nvPr/>
            </p:nvSpPr>
            <p:spPr bwMode="auto">
              <a:xfrm>
                <a:off x="4032" y="2304"/>
                <a:ext cx="144" cy="144"/>
              </a:xfrm>
              <a:prstGeom prst="ellipse">
                <a:avLst/>
              </a:prstGeom>
              <a:solidFill>
                <a:schemeClr val="bg1"/>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2" name="Line 57"/>
              <p:cNvSpPr>
                <a:spLocks noChangeShapeType="1"/>
              </p:cNvSpPr>
              <p:nvPr/>
            </p:nvSpPr>
            <p:spPr bwMode="auto">
              <a:xfrm>
                <a:off x="4032" y="2376"/>
                <a:ext cx="14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69" name="Line 58"/>
            <p:cNvSpPr>
              <a:spLocks noChangeShapeType="1"/>
            </p:cNvSpPr>
            <p:nvPr/>
          </p:nvSpPr>
          <p:spPr bwMode="auto">
            <a:xfrm>
              <a:off x="2290" y="1706"/>
              <a:ext cx="454"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0" name="Text Box 59"/>
            <p:cNvSpPr txBox="1">
              <a:spLocks noChangeArrowheads="1"/>
            </p:cNvSpPr>
            <p:nvPr/>
          </p:nvSpPr>
          <p:spPr bwMode="auto">
            <a:xfrm>
              <a:off x="2472" y="1697"/>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p>
          </p:txBody>
        </p:sp>
      </p:grpSp>
      <p:grpSp>
        <p:nvGrpSpPr>
          <p:cNvPr id="412732" name="Group 60"/>
          <p:cNvGrpSpPr>
            <a:grpSpLocks/>
          </p:cNvGrpSpPr>
          <p:nvPr/>
        </p:nvGrpSpPr>
        <p:grpSpPr bwMode="auto">
          <a:xfrm>
            <a:off x="461963" y="2779713"/>
            <a:ext cx="384175" cy="936625"/>
            <a:chOff x="295" y="2704"/>
            <a:chExt cx="223" cy="590"/>
          </a:xfrm>
        </p:grpSpPr>
        <p:sp>
          <p:nvSpPr>
            <p:cNvPr id="14350" name="Line 61"/>
            <p:cNvSpPr>
              <a:spLocks noChangeShapeType="1"/>
            </p:cNvSpPr>
            <p:nvPr/>
          </p:nvSpPr>
          <p:spPr bwMode="auto">
            <a:xfrm>
              <a:off x="295" y="2704"/>
              <a:ext cx="0" cy="409"/>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1" name="Text Box 62"/>
            <p:cNvSpPr txBox="1">
              <a:spLocks noChangeArrowheads="1"/>
            </p:cNvSpPr>
            <p:nvPr/>
          </p:nvSpPr>
          <p:spPr bwMode="auto">
            <a:xfrm>
              <a:off x="340" y="2967"/>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3300"/>
                  </a:solidFill>
                  <a:ea typeface="宋体" pitchFamily="2" charset="-122"/>
                </a:rPr>
                <a:t>f</a:t>
              </a:r>
            </a:p>
          </p:txBody>
        </p:sp>
      </p:grpSp>
      <p:grpSp>
        <p:nvGrpSpPr>
          <p:cNvPr id="412735" name="Group 63"/>
          <p:cNvGrpSpPr>
            <a:grpSpLocks/>
          </p:cNvGrpSpPr>
          <p:nvPr/>
        </p:nvGrpSpPr>
        <p:grpSpPr bwMode="auto">
          <a:xfrm>
            <a:off x="3836988" y="1700213"/>
            <a:ext cx="439737" cy="896937"/>
            <a:chOff x="2290" y="2593"/>
            <a:chExt cx="256" cy="565"/>
          </a:xfrm>
        </p:grpSpPr>
        <p:sp>
          <p:nvSpPr>
            <p:cNvPr id="14348" name="Line 64"/>
            <p:cNvSpPr>
              <a:spLocks noChangeShapeType="1"/>
            </p:cNvSpPr>
            <p:nvPr/>
          </p:nvSpPr>
          <p:spPr bwMode="auto">
            <a:xfrm flipV="1">
              <a:off x="2290" y="2795"/>
              <a:ext cx="0" cy="363"/>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Text Box 65"/>
            <p:cNvSpPr txBox="1">
              <a:spLocks noChangeArrowheads="1"/>
            </p:cNvSpPr>
            <p:nvPr/>
          </p:nvSpPr>
          <p:spPr bwMode="auto">
            <a:xfrm>
              <a:off x="2368" y="2593"/>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3300"/>
                  </a:solidFill>
                  <a:ea typeface="宋体" pitchFamily="2" charset="-122"/>
                </a:rPr>
                <a:t>f</a:t>
              </a:r>
            </a:p>
          </p:txBody>
        </p:sp>
      </p:grpSp>
      <p:sp>
        <p:nvSpPr>
          <p:cNvPr id="412738" name="Text Box 66"/>
          <p:cNvSpPr txBox="1">
            <a:spLocks noChangeArrowheads="1"/>
          </p:cNvSpPr>
          <p:nvPr/>
        </p:nvSpPr>
        <p:spPr bwMode="auto">
          <a:xfrm>
            <a:off x="7526338" y="3644900"/>
            <a:ext cx="2028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000">
                <a:solidFill>
                  <a:srgbClr val="FF3300"/>
                </a:solidFill>
                <a:ea typeface="黑体" pitchFamily="2" charset="-122"/>
              </a:rPr>
              <a:t>垂直纸面向外</a:t>
            </a:r>
          </a:p>
        </p:txBody>
      </p:sp>
      <p:sp>
        <p:nvSpPr>
          <p:cNvPr id="412739" name="Text Box 67"/>
          <p:cNvSpPr txBox="1">
            <a:spLocks noChangeArrowheads="1"/>
          </p:cNvSpPr>
          <p:nvPr/>
        </p:nvSpPr>
        <p:spPr bwMode="auto">
          <a:xfrm>
            <a:off x="193675" y="744538"/>
            <a:ext cx="9464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800">
                <a:solidFill>
                  <a:srgbClr val="0000FF"/>
                </a:solidFill>
                <a:latin typeface="黑体" pitchFamily="2" charset="-122"/>
                <a:ea typeface="黑体" pitchFamily="2" charset="-122"/>
              </a:rPr>
              <a:t>    试判断下图中的带电粒子刚进入磁场时所受的洛伦兹力的方向 </a:t>
            </a:r>
          </a:p>
        </p:txBody>
      </p:sp>
      <p:sp>
        <p:nvSpPr>
          <p:cNvPr id="412740" name="Text Box 68"/>
          <p:cNvSpPr txBox="1">
            <a:spLocks noChangeArrowheads="1"/>
          </p:cNvSpPr>
          <p:nvPr/>
        </p:nvSpPr>
        <p:spPr bwMode="auto">
          <a:xfrm>
            <a:off x="271463" y="4076700"/>
            <a:ext cx="92059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a:solidFill>
                  <a:srgbClr val="0000FF"/>
                </a:solidFill>
                <a:latin typeface="黑体" pitchFamily="2" charset="-122"/>
                <a:ea typeface="黑体" pitchFamily="2" charset="-122"/>
              </a:rPr>
              <a:t>1</a:t>
            </a:r>
            <a:r>
              <a:rPr kumimoji="0" lang="zh-CN" altLang="en-US" sz="2800">
                <a:solidFill>
                  <a:srgbClr val="0000FF"/>
                </a:solidFill>
                <a:latin typeface="黑体" pitchFamily="2" charset="-122"/>
                <a:ea typeface="黑体" pitchFamily="2" charset="-122"/>
              </a:rPr>
              <a:t>、可见：以相同速度进入同一磁场的正负电荷受到的洛伦兹力方向相反。</a:t>
            </a:r>
          </a:p>
        </p:txBody>
      </p:sp>
      <p:sp>
        <p:nvSpPr>
          <p:cNvPr id="412741" name="Text Box 69"/>
          <p:cNvSpPr txBox="1">
            <a:spLocks noChangeArrowheads="1"/>
          </p:cNvSpPr>
          <p:nvPr/>
        </p:nvSpPr>
        <p:spPr bwMode="auto">
          <a:xfrm>
            <a:off x="271463" y="4941888"/>
            <a:ext cx="92837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a:solidFill>
                  <a:srgbClr val="0000FF"/>
                </a:solidFill>
                <a:latin typeface="黑体" pitchFamily="2" charset="-122"/>
                <a:ea typeface="黑体" pitchFamily="2" charset="-122"/>
              </a:rPr>
              <a:t>2</a:t>
            </a:r>
            <a:r>
              <a:rPr kumimoji="0" lang="zh-CN" altLang="en-US" sz="2800">
                <a:solidFill>
                  <a:srgbClr val="0000FF"/>
                </a:solidFill>
                <a:latin typeface="黑体" pitchFamily="2" charset="-122"/>
                <a:ea typeface="黑体" pitchFamily="2" charset="-122"/>
              </a:rPr>
              <a:t>、安培力方向由左手定则判断。我们知道安培力的方向既垂直于磁场方向，又垂直于电流方向，同样也用左手定则判断洛伦兹力</a:t>
            </a:r>
            <a:r>
              <a:rPr kumimoji="0" lang="en-US" altLang="zh-CN" sz="2800">
                <a:solidFill>
                  <a:srgbClr val="0000FF"/>
                </a:solidFill>
                <a:latin typeface="黑体" pitchFamily="2" charset="-122"/>
                <a:ea typeface="黑体" pitchFamily="2" charset="-122"/>
              </a:rPr>
              <a:t>f</a:t>
            </a:r>
            <a:r>
              <a:rPr kumimoji="0" lang="zh-CN" altLang="en-US" sz="2800">
                <a:solidFill>
                  <a:srgbClr val="0000FF"/>
                </a:solidFill>
                <a:latin typeface="黑体" pitchFamily="2" charset="-122"/>
                <a:ea typeface="黑体" pitchFamily="2" charset="-122"/>
              </a:rPr>
              <a:t>的方向也既垂直于磁场</a:t>
            </a:r>
            <a:r>
              <a:rPr kumimoji="0" lang="en-US" altLang="zh-CN" sz="2800">
                <a:solidFill>
                  <a:srgbClr val="0000FF"/>
                </a:solidFill>
                <a:latin typeface="黑体" pitchFamily="2" charset="-122"/>
                <a:ea typeface="黑体" pitchFamily="2" charset="-122"/>
              </a:rPr>
              <a:t>B</a:t>
            </a:r>
            <a:r>
              <a:rPr kumimoji="0" lang="zh-CN" altLang="en-US" sz="2800">
                <a:solidFill>
                  <a:srgbClr val="0000FF"/>
                </a:solidFill>
                <a:latin typeface="黑体" pitchFamily="2" charset="-122"/>
                <a:ea typeface="黑体" pitchFamily="2" charset="-122"/>
              </a:rPr>
              <a:t>的方向又垂直于电荷运动速度</a:t>
            </a:r>
            <a:r>
              <a:rPr kumimoji="0" lang="en-US" altLang="zh-CN" sz="2800">
                <a:solidFill>
                  <a:srgbClr val="0000FF"/>
                </a:solidFill>
                <a:latin typeface="黑体" pitchFamily="2" charset="-122"/>
                <a:ea typeface="黑体" pitchFamily="2" charset="-122"/>
              </a:rPr>
              <a:t>v</a:t>
            </a:r>
            <a:r>
              <a:rPr kumimoji="0" lang="zh-CN" altLang="en-US" sz="2800">
                <a:solidFill>
                  <a:srgbClr val="0000FF"/>
                </a:solidFill>
                <a:latin typeface="黑体" pitchFamily="2" charset="-122"/>
                <a:ea typeface="黑体" pitchFamily="2" charset="-122"/>
              </a:rPr>
              <a:t>的方向</a:t>
            </a:r>
          </a:p>
        </p:txBody>
      </p:sp>
      <p:sp>
        <p:nvSpPr>
          <p:cNvPr id="14347" name="Text Box 71"/>
          <p:cNvSpPr txBox="1">
            <a:spLocks noChangeArrowheads="1"/>
          </p:cNvSpPr>
          <p:nvPr/>
        </p:nvSpPr>
        <p:spPr bwMode="auto">
          <a:xfrm>
            <a:off x="344488" y="188913"/>
            <a:ext cx="1612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800">
                <a:solidFill>
                  <a:srgbClr val="0000FF"/>
                </a:solidFill>
                <a:ea typeface="黑体" pitchFamily="2" charset="-122"/>
              </a:rPr>
              <a:t>练一练：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27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26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27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27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27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27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1269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27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2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38" grpId="0"/>
      <p:bldP spid="412739" grpId="0"/>
      <p:bldP spid="412740" grpId="0"/>
      <p:bldP spid="4127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30200" y="304800"/>
            <a:ext cx="1747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800">
                <a:solidFill>
                  <a:srgbClr val="0000FF"/>
                </a:solidFill>
                <a:ea typeface="黑体" pitchFamily="2" charset="-122"/>
              </a:rPr>
              <a:t>练一练：</a:t>
            </a:r>
          </a:p>
        </p:txBody>
      </p:sp>
      <p:sp>
        <p:nvSpPr>
          <p:cNvPr id="413699" name="Text Box 3"/>
          <p:cNvSpPr txBox="1">
            <a:spLocks noChangeArrowheads="1"/>
          </p:cNvSpPr>
          <p:nvPr/>
        </p:nvSpPr>
        <p:spPr bwMode="auto">
          <a:xfrm>
            <a:off x="330200" y="806450"/>
            <a:ext cx="94107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800">
                <a:solidFill>
                  <a:srgbClr val="0000FF"/>
                </a:solidFill>
                <a:ea typeface="黑体" pitchFamily="2" charset="-122"/>
              </a:rPr>
              <a:t>         试判断各图中带电粒子受洛伦兹力的方向，或带电粒子的电性、或带点粒子的运动方向。</a:t>
            </a:r>
          </a:p>
        </p:txBody>
      </p:sp>
      <p:grpSp>
        <p:nvGrpSpPr>
          <p:cNvPr id="413700" name="Group 4"/>
          <p:cNvGrpSpPr>
            <a:grpSpLocks/>
          </p:cNvGrpSpPr>
          <p:nvPr/>
        </p:nvGrpSpPr>
        <p:grpSpPr bwMode="auto">
          <a:xfrm>
            <a:off x="584200" y="1700213"/>
            <a:ext cx="3054350" cy="1905000"/>
            <a:chOff x="340" y="1117"/>
            <a:chExt cx="1776" cy="1200"/>
          </a:xfrm>
        </p:grpSpPr>
        <p:grpSp>
          <p:nvGrpSpPr>
            <p:cNvPr id="15418" name="Group 5"/>
            <p:cNvGrpSpPr>
              <a:grpSpLocks/>
            </p:cNvGrpSpPr>
            <p:nvPr/>
          </p:nvGrpSpPr>
          <p:grpSpPr bwMode="auto">
            <a:xfrm>
              <a:off x="340" y="1117"/>
              <a:ext cx="96" cy="96"/>
              <a:chOff x="2256" y="1488"/>
              <a:chExt cx="96" cy="96"/>
            </a:xfrm>
          </p:grpSpPr>
          <p:sp>
            <p:nvSpPr>
              <p:cNvPr id="15469" name="Line 6"/>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0" name="Line 7"/>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19" name="Group 8"/>
            <p:cNvGrpSpPr>
              <a:grpSpLocks/>
            </p:cNvGrpSpPr>
            <p:nvPr/>
          </p:nvGrpSpPr>
          <p:grpSpPr bwMode="auto">
            <a:xfrm>
              <a:off x="916" y="1117"/>
              <a:ext cx="96" cy="96"/>
              <a:chOff x="2256" y="1488"/>
              <a:chExt cx="96" cy="96"/>
            </a:xfrm>
          </p:grpSpPr>
          <p:sp>
            <p:nvSpPr>
              <p:cNvPr id="15467" name="Line 9"/>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8" name="Line 10"/>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0" name="Group 11"/>
            <p:cNvGrpSpPr>
              <a:grpSpLocks/>
            </p:cNvGrpSpPr>
            <p:nvPr/>
          </p:nvGrpSpPr>
          <p:grpSpPr bwMode="auto">
            <a:xfrm>
              <a:off x="340" y="1453"/>
              <a:ext cx="96" cy="96"/>
              <a:chOff x="2256" y="1488"/>
              <a:chExt cx="96" cy="96"/>
            </a:xfrm>
          </p:grpSpPr>
          <p:sp>
            <p:nvSpPr>
              <p:cNvPr id="15465" name="Line 12"/>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6" name="Line 13"/>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1" name="Group 14"/>
            <p:cNvGrpSpPr>
              <a:grpSpLocks/>
            </p:cNvGrpSpPr>
            <p:nvPr/>
          </p:nvGrpSpPr>
          <p:grpSpPr bwMode="auto">
            <a:xfrm>
              <a:off x="916" y="1453"/>
              <a:ext cx="96" cy="96"/>
              <a:chOff x="2256" y="1488"/>
              <a:chExt cx="96" cy="96"/>
            </a:xfrm>
          </p:grpSpPr>
          <p:sp>
            <p:nvSpPr>
              <p:cNvPr id="15463" name="Line 15"/>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4" name="Line 16"/>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2" name="Group 17"/>
            <p:cNvGrpSpPr>
              <a:grpSpLocks/>
            </p:cNvGrpSpPr>
            <p:nvPr/>
          </p:nvGrpSpPr>
          <p:grpSpPr bwMode="auto">
            <a:xfrm>
              <a:off x="340" y="1837"/>
              <a:ext cx="96" cy="96"/>
              <a:chOff x="2256" y="1488"/>
              <a:chExt cx="96" cy="96"/>
            </a:xfrm>
          </p:grpSpPr>
          <p:sp>
            <p:nvSpPr>
              <p:cNvPr id="15461" name="Line 18"/>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2" name="Line 19"/>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3" name="Group 20"/>
            <p:cNvGrpSpPr>
              <a:grpSpLocks/>
            </p:cNvGrpSpPr>
            <p:nvPr/>
          </p:nvGrpSpPr>
          <p:grpSpPr bwMode="auto">
            <a:xfrm>
              <a:off x="340" y="2221"/>
              <a:ext cx="96" cy="96"/>
              <a:chOff x="2256" y="1488"/>
              <a:chExt cx="96" cy="96"/>
            </a:xfrm>
          </p:grpSpPr>
          <p:sp>
            <p:nvSpPr>
              <p:cNvPr id="15459" name="Line 21"/>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0" name="Line 22"/>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4" name="Group 23"/>
            <p:cNvGrpSpPr>
              <a:grpSpLocks/>
            </p:cNvGrpSpPr>
            <p:nvPr/>
          </p:nvGrpSpPr>
          <p:grpSpPr bwMode="auto">
            <a:xfrm>
              <a:off x="1492" y="1117"/>
              <a:ext cx="96" cy="96"/>
              <a:chOff x="2256" y="1488"/>
              <a:chExt cx="96" cy="96"/>
            </a:xfrm>
          </p:grpSpPr>
          <p:sp>
            <p:nvSpPr>
              <p:cNvPr id="15457" name="Line 24"/>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8" name="Line 25"/>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5" name="Group 26"/>
            <p:cNvGrpSpPr>
              <a:grpSpLocks/>
            </p:cNvGrpSpPr>
            <p:nvPr/>
          </p:nvGrpSpPr>
          <p:grpSpPr bwMode="auto">
            <a:xfrm>
              <a:off x="1492" y="1453"/>
              <a:ext cx="96" cy="96"/>
              <a:chOff x="2256" y="1488"/>
              <a:chExt cx="96" cy="96"/>
            </a:xfrm>
          </p:grpSpPr>
          <p:sp>
            <p:nvSpPr>
              <p:cNvPr id="15455" name="Line 27"/>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6" name="Line 28"/>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6" name="Group 29"/>
            <p:cNvGrpSpPr>
              <a:grpSpLocks/>
            </p:cNvGrpSpPr>
            <p:nvPr/>
          </p:nvGrpSpPr>
          <p:grpSpPr bwMode="auto">
            <a:xfrm>
              <a:off x="916" y="1837"/>
              <a:ext cx="96" cy="96"/>
              <a:chOff x="2256" y="1488"/>
              <a:chExt cx="96" cy="96"/>
            </a:xfrm>
          </p:grpSpPr>
          <p:sp>
            <p:nvSpPr>
              <p:cNvPr id="15453" name="Line 30"/>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4" name="Line 31"/>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7" name="Group 32"/>
            <p:cNvGrpSpPr>
              <a:grpSpLocks/>
            </p:cNvGrpSpPr>
            <p:nvPr/>
          </p:nvGrpSpPr>
          <p:grpSpPr bwMode="auto">
            <a:xfrm>
              <a:off x="1492" y="1837"/>
              <a:ext cx="96" cy="96"/>
              <a:chOff x="2256" y="1488"/>
              <a:chExt cx="96" cy="96"/>
            </a:xfrm>
          </p:grpSpPr>
          <p:sp>
            <p:nvSpPr>
              <p:cNvPr id="15451" name="Line 33"/>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2" name="Line 34"/>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8" name="Group 35"/>
            <p:cNvGrpSpPr>
              <a:grpSpLocks/>
            </p:cNvGrpSpPr>
            <p:nvPr/>
          </p:nvGrpSpPr>
          <p:grpSpPr bwMode="auto">
            <a:xfrm>
              <a:off x="916" y="2221"/>
              <a:ext cx="96" cy="96"/>
              <a:chOff x="2256" y="1488"/>
              <a:chExt cx="96" cy="96"/>
            </a:xfrm>
          </p:grpSpPr>
          <p:sp>
            <p:nvSpPr>
              <p:cNvPr id="15449" name="Line 36"/>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50" name="Line 37"/>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29" name="Group 38"/>
            <p:cNvGrpSpPr>
              <a:grpSpLocks/>
            </p:cNvGrpSpPr>
            <p:nvPr/>
          </p:nvGrpSpPr>
          <p:grpSpPr bwMode="auto">
            <a:xfrm>
              <a:off x="1492" y="2221"/>
              <a:ext cx="96" cy="96"/>
              <a:chOff x="2256" y="1488"/>
              <a:chExt cx="96" cy="96"/>
            </a:xfrm>
          </p:grpSpPr>
          <p:sp>
            <p:nvSpPr>
              <p:cNvPr id="15447" name="Line 39"/>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8" name="Line 40"/>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30" name="Group 41"/>
            <p:cNvGrpSpPr>
              <a:grpSpLocks/>
            </p:cNvGrpSpPr>
            <p:nvPr/>
          </p:nvGrpSpPr>
          <p:grpSpPr bwMode="auto">
            <a:xfrm>
              <a:off x="2020" y="1117"/>
              <a:ext cx="96" cy="96"/>
              <a:chOff x="2256" y="1488"/>
              <a:chExt cx="96" cy="96"/>
            </a:xfrm>
          </p:grpSpPr>
          <p:sp>
            <p:nvSpPr>
              <p:cNvPr id="15445" name="Line 42"/>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6" name="Line 43"/>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31" name="Group 44"/>
            <p:cNvGrpSpPr>
              <a:grpSpLocks/>
            </p:cNvGrpSpPr>
            <p:nvPr/>
          </p:nvGrpSpPr>
          <p:grpSpPr bwMode="auto">
            <a:xfrm>
              <a:off x="2020" y="1453"/>
              <a:ext cx="96" cy="96"/>
              <a:chOff x="2256" y="1488"/>
              <a:chExt cx="96" cy="96"/>
            </a:xfrm>
          </p:grpSpPr>
          <p:sp>
            <p:nvSpPr>
              <p:cNvPr id="15443" name="Line 45"/>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4" name="Line 46"/>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32" name="Group 47"/>
            <p:cNvGrpSpPr>
              <a:grpSpLocks/>
            </p:cNvGrpSpPr>
            <p:nvPr/>
          </p:nvGrpSpPr>
          <p:grpSpPr bwMode="auto">
            <a:xfrm>
              <a:off x="2020" y="1837"/>
              <a:ext cx="96" cy="96"/>
              <a:chOff x="2256" y="1488"/>
              <a:chExt cx="96" cy="96"/>
            </a:xfrm>
          </p:grpSpPr>
          <p:sp>
            <p:nvSpPr>
              <p:cNvPr id="15441" name="Line 48"/>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2" name="Line 49"/>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433" name="Group 50"/>
            <p:cNvGrpSpPr>
              <a:grpSpLocks/>
            </p:cNvGrpSpPr>
            <p:nvPr/>
          </p:nvGrpSpPr>
          <p:grpSpPr bwMode="auto">
            <a:xfrm>
              <a:off x="2020" y="2221"/>
              <a:ext cx="96" cy="96"/>
              <a:chOff x="2256" y="1488"/>
              <a:chExt cx="96" cy="96"/>
            </a:xfrm>
          </p:grpSpPr>
          <p:sp>
            <p:nvSpPr>
              <p:cNvPr id="15439" name="Line 51"/>
              <p:cNvSpPr>
                <a:spLocks noChangeShapeType="1"/>
              </p:cNvSpPr>
              <p:nvPr/>
            </p:nvSpPr>
            <p:spPr bwMode="auto">
              <a:xfrm flipH="1">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40" name="Line 52"/>
              <p:cNvSpPr>
                <a:spLocks noChangeShapeType="1"/>
              </p:cNvSpPr>
              <p:nvPr/>
            </p:nvSpPr>
            <p:spPr bwMode="auto">
              <a:xfrm>
                <a:off x="2256" y="1488"/>
                <a:ext cx="96"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34" name="Oval 53"/>
            <p:cNvSpPr>
              <a:spLocks noChangeArrowheads="1"/>
            </p:cNvSpPr>
            <p:nvPr/>
          </p:nvSpPr>
          <p:spPr bwMode="auto">
            <a:xfrm>
              <a:off x="1156" y="1562"/>
              <a:ext cx="144" cy="144"/>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54"/>
            <p:cNvSpPr>
              <a:spLocks noChangeShapeType="1"/>
            </p:cNvSpPr>
            <p:nvPr/>
          </p:nvSpPr>
          <p:spPr bwMode="auto">
            <a:xfrm>
              <a:off x="1292" y="1616"/>
              <a:ext cx="318"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6" name="Text Box 55"/>
            <p:cNvSpPr txBox="1">
              <a:spLocks noChangeArrowheads="1"/>
            </p:cNvSpPr>
            <p:nvPr/>
          </p:nvSpPr>
          <p:spPr bwMode="auto">
            <a:xfrm>
              <a:off x="1597" y="145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p>
          </p:txBody>
        </p:sp>
        <p:sp>
          <p:nvSpPr>
            <p:cNvPr id="15437" name="Line 56"/>
            <p:cNvSpPr>
              <a:spLocks noChangeShapeType="1"/>
            </p:cNvSpPr>
            <p:nvPr/>
          </p:nvSpPr>
          <p:spPr bwMode="auto">
            <a:xfrm>
              <a:off x="1202" y="1706"/>
              <a:ext cx="0" cy="27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8" name="Text Box 57"/>
            <p:cNvSpPr txBox="1">
              <a:spLocks noChangeArrowheads="1"/>
            </p:cNvSpPr>
            <p:nvPr/>
          </p:nvSpPr>
          <p:spPr bwMode="auto">
            <a:xfrm>
              <a:off x="1234" y="1868"/>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f</a:t>
              </a:r>
            </a:p>
          </p:txBody>
        </p:sp>
      </p:grpSp>
      <p:grpSp>
        <p:nvGrpSpPr>
          <p:cNvPr id="413754" name="Group 58"/>
          <p:cNvGrpSpPr>
            <a:grpSpLocks/>
          </p:cNvGrpSpPr>
          <p:nvPr/>
        </p:nvGrpSpPr>
        <p:grpSpPr bwMode="auto">
          <a:xfrm>
            <a:off x="1987550" y="2420938"/>
            <a:ext cx="247650" cy="228600"/>
            <a:chOff x="4032" y="2304"/>
            <a:chExt cx="144" cy="144"/>
          </a:xfrm>
        </p:grpSpPr>
        <p:sp>
          <p:nvSpPr>
            <p:cNvPr id="15416" name="Oval 59"/>
            <p:cNvSpPr>
              <a:spLocks noChangeArrowheads="1"/>
            </p:cNvSpPr>
            <p:nvPr/>
          </p:nvSpPr>
          <p:spPr bwMode="auto">
            <a:xfrm>
              <a:off x="4032" y="2304"/>
              <a:ext cx="144" cy="144"/>
            </a:xfrm>
            <a:prstGeom prst="ellipse">
              <a:avLst/>
            </a:prstGeom>
            <a:solidFill>
              <a:schemeClr val="bg1"/>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7" name="Line 60"/>
            <p:cNvSpPr>
              <a:spLocks noChangeShapeType="1"/>
            </p:cNvSpPr>
            <p:nvPr/>
          </p:nvSpPr>
          <p:spPr bwMode="auto">
            <a:xfrm>
              <a:off x="4032" y="2376"/>
              <a:ext cx="144"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757" name="Group 61"/>
          <p:cNvGrpSpPr>
            <a:grpSpLocks/>
          </p:cNvGrpSpPr>
          <p:nvPr/>
        </p:nvGrpSpPr>
        <p:grpSpPr bwMode="auto">
          <a:xfrm>
            <a:off x="5264150" y="1484313"/>
            <a:ext cx="2863850" cy="2185987"/>
            <a:chOff x="295" y="2659"/>
            <a:chExt cx="1665" cy="1377"/>
          </a:xfrm>
        </p:grpSpPr>
        <p:sp>
          <p:nvSpPr>
            <p:cNvPr id="15395" name="Oval 62"/>
            <p:cNvSpPr>
              <a:spLocks noChangeArrowheads="1"/>
            </p:cNvSpPr>
            <p:nvPr/>
          </p:nvSpPr>
          <p:spPr bwMode="auto">
            <a:xfrm>
              <a:off x="295" y="2673"/>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Oval 63"/>
            <p:cNvSpPr>
              <a:spLocks noChangeArrowheads="1"/>
            </p:cNvSpPr>
            <p:nvPr/>
          </p:nvSpPr>
          <p:spPr bwMode="auto">
            <a:xfrm>
              <a:off x="849" y="2673"/>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7" name="Oval 64"/>
            <p:cNvSpPr>
              <a:spLocks noChangeArrowheads="1"/>
            </p:cNvSpPr>
            <p:nvPr/>
          </p:nvSpPr>
          <p:spPr bwMode="auto">
            <a:xfrm>
              <a:off x="1393" y="2659"/>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8" name="Oval 65"/>
            <p:cNvSpPr>
              <a:spLocks noChangeArrowheads="1"/>
            </p:cNvSpPr>
            <p:nvPr/>
          </p:nvSpPr>
          <p:spPr bwMode="auto">
            <a:xfrm>
              <a:off x="1934" y="2659"/>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9" name="Oval 66"/>
            <p:cNvSpPr>
              <a:spLocks noChangeArrowheads="1"/>
            </p:cNvSpPr>
            <p:nvPr/>
          </p:nvSpPr>
          <p:spPr bwMode="auto">
            <a:xfrm>
              <a:off x="295" y="3081"/>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0" name="Oval 67"/>
            <p:cNvSpPr>
              <a:spLocks noChangeArrowheads="1"/>
            </p:cNvSpPr>
            <p:nvPr/>
          </p:nvSpPr>
          <p:spPr bwMode="auto">
            <a:xfrm>
              <a:off x="849" y="306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1" name="Oval 68"/>
            <p:cNvSpPr>
              <a:spLocks noChangeArrowheads="1"/>
            </p:cNvSpPr>
            <p:nvPr/>
          </p:nvSpPr>
          <p:spPr bwMode="auto">
            <a:xfrm>
              <a:off x="1393" y="306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2" name="Oval 69"/>
            <p:cNvSpPr>
              <a:spLocks noChangeArrowheads="1"/>
            </p:cNvSpPr>
            <p:nvPr/>
          </p:nvSpPr>
          <p:spPr bwMode="auto">
            <a:xfrm>
              <a:off x="1937" y="306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3" name="Oval 70"/>
            <p:cNvSpPr>
              <a:spLocks noChangeArrowheads="1"/>
            </p:cNvSpPr>
            <p:nvPr/>
          </p:nvSpPr>
          <p:spPr bwMode="auto">
            <a:xfrm>
              <a:off x="1937" y="354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4" name="Oval 71"/>
            <p:cNvSpPr>
              <a:spLocks noChangeArrowheads="1"/>
            </p:cNvSpPr>
            <p:nvPr/>
          </p:nvSpPr>
          <p:spPr bwMode="auto">
            <a:xfrm>
              <a:off x="1393" y="354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5" name="Oval 72"/>
            <p:cNvSpPr>
              <a:spLocks noChangeArrowheads="1"/>
            </p:cNvSpPr>
            <p:nvPr/>
          </p:nvSpPr>
          <p:spPr bwMode="auto">
            <a:xfrm>
              <a:off x="849" y="354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6" name="Oval 73"/>
            <p:cNvSpPr>
              <a:spLocks noChangeArrowheads="1"/>
            </p:cNvSpPr>
            <p:nvPr/>
          </p:nvSpPr>
          <p:spPr bwMode="auto">
            <a:xfrm>
              <a:off x="320" y="3546"/>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Oval 74"/>
            <p:cNvSpPr>
              <a:spLocks noChangeArrowheads="1"/>
            </p:cNvSpPr>
            <p:nvPr/>
          </p:nvSpPr>
          <p:spPr bwMode="auto">
            <a:xfrm>
              <a:off x="320" y="4011"/>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Oval 75"/>
            <p:cNvSpPr>
              <a:spLocks noChangeArrowheads="1"/>
            </p:cNvSpPr>
            <p:nvPr/>
          </p:nvSpPr>
          <p:spPr bwMode="auto">
            <a:xfrm>
              <a:off x="849" y="4011"/>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Oval 76"/>
            <p:cNvSpPr>
              <a:spLocks noChangeArrowheads="1"/>
            </p:cNvSpPr>
            <p:nvPr/>
          </p:nvSpPr>
          <p:spPr bwMode="auto">
            <a:xfrm>
              <a:off x="1393" y="4011"/>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Oval 77"/>
            <p:cNvSpPr>
              <a:spLocks noChangeArrowheads="1"/>
            </p:cNvSpPr>
            <p:nvPr/>
          </p:nvSpPr>
          <p:spPr bwMode="auto">
            <a:xfrm>
              <a:off x="1937" y="4013"/>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11" name="Group 78"/>
            <p:cNvGrpSpPr>
              <a:grpSpLocks/>
            </p:cNvGrpSpPr>
            <p:nvPr/>
          </p:nvGrpSpPr>
          <p:grpSpPr bwMode="auto">
            <a:xfrm>
              <a:off x="1058" y="3241"/>
              <a:ext cx="144" cy="144"/>
              <a:chOff x="4032" y="2304"/>
              <a:chExt cx="144" cy="144"/>
            </a:xfrm>
          </p:grpSpPr>
          <p:sp>
            <p:nvSpPr>
              <p:cNvPr id="15414" name="Oval 79"/>
              <p:cNvSpPr>
                <a:spLocks noChangeArrowheads="1"/>
              </p:cNvSpPr>
              <p:nvPr/>
            </p:nvSpPr>
            <p:spPr bwMode="auto">
              <a:xfrm>
                <a:off x="4032" y="2304"/>
                <a:ext cx="144" cy="144"/>
              </a:xfrm>
              <a:prstGeom prst="ellipse">
                <a:avLst/>
              </a:prstGeom>
              <a:solidFill>
                <a:schemeClr val="bg1"/>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80"/>
              <p:cNvSpPr>
                <a:spLocks noChangeShapeType="1"/>
              </p:cNvSpPr>
              <p:nvPr/>
            </p:nvSpPr>
            <p:spPr bwMode="auto">
              <a:xfrm>
                <a:off x="4032" y="2376"/>
                <a:ext cx="14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12" name="Line 81"/>
            <p:cNvSpPr>
              <a:spLocks noChangeShapeType="1"/>
            </p:cNvSpPr>
            <p:nvPr/>
          </p:nvSpPr>
          <p:spPr bwMode="auto">
            <a:xfrm>
              <a:off x="1111" y="3385"/>
              <a:ext cx="0" cy="317"/>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13" name="Text Box 82"/>
            <p:cNvSpPr txBox="1">
              <a:spLocks noChangeArrowheads="1"/>
            </p:cNvSpPr>
            <p:nvPr/>
          </p:nvSpPr>
          <p:spPr bwMode="auto">
            <a:xfrm>
              <a:off x="1144" y="3501"/>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f</a:t>
              </a:r>
            </a:p>
          </p:txBody>
        </p:sp>
      </p:grpSp>
      <p:grpSp>
        <p:nvGrpSpPr>
          <p:cNvPr id="413779" name="Group 83"/>
          <p:cNvGrpSpPr>
            <a:grpSpLocks/>
          </p:cNvGrpSpPr>
          <p:nvPr/>
        </p:nvGrpSpPr>
        <p:grpSpPr bwMode="auto">
          <a:xfrm>
            <a:off x="5729288" y="2405063"/>
            <a:ext cx="800100" cy="519112"/>
            <a:chOff x="2958" y="3228"/>
            <a:chExt cx="466" cy="327"/>
          </a:xfrm>
        </p:grpSpPr>
        <p:sp>
          <p:nvSpPr>
            <p:cNvPr id="15393" name="Line 84"/>
            <p:cNvSpPr>
              <a:spLocks noChangeShapeType="1"/>
            </p:cNvSpPr>
            <p:nvPr/>
          </p:nvSpPr>
          <p:spPr bwMode="auto">
            <a:xfrm flipH="1">
              <a:off x="2971" y="3294"/>
              <a:ext cx="453"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4" name="Text Box 85"/>
            <p:cNvSpPr txBox="1">
              <a:spLocks noChangeArrowheads="1"/>
            </p:cNvSpPr>
            <p:nvPr/>
          </p:nvSpPr>
          <p:spPr bwMode="auto">
            <a:xfrm>
              <a:off x="2958" y="322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FF5050"/>
                  </a:solidFill>
                  <a:ea typeface="宋体" pitchFamily="2" charset="-122"/>
                </a:rPr>
                <a:t>v</a:t>
              </a:r>
            </a:p>
          </p:txBody>
        </p:sp>
      </p:grpSp>
      <p:grpSp>
        <p:nvGrpSpPr>
          <p:cNvPr id="413782" name="Group 86"/>
          <p:cNvGrpSpPr>
            <a:grpSpLocks/>
          </p:cNvGrpSpPr>
          <p:nvPr/>
        </p:nvGrpSpPr>
        <p:grpSpPr bwMode="auto">
          <a:xfrm>
            <a:off x="350838" y="3789363"/>
            <a:ext cx="3667125" cy="1946275"/>
            <a:chOff x="204" y="2387"/>
            <a:chExt cx="2132" cy="1226"/>
          </a:xfrm>
        </p:grpSpPr>
        <p:sp>
          <p:nvSpPr>
            <p:cNvPr id="15386" name="Line 87"/>
            <p:cNvSpPr>
              <a:spLocks noChangeShapeType="1"/>
            </p:cNvSpPr>
            <p:nvPr/>
          </p:nvSpPr>
          <p:spPr bwMode="auto">
            <a:xfrm>
              <a:off x="249" y="2387"/>
              <a:ext cx="2087"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7" name="Line 88"/>
            <p:cNvSpPr>
              <a:spLocks noChangeShapeType="1"/>
            </p:cNvSpPr>
            <p:nvPr/>
          </p:nvSpPr>
          <p:spPr bwMode="auto">
            <a:xfrm>
              <a:off x="249" y="2795"/>
              <a:ext cx="2087"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8" name="Line 89"/>
            <p:cNvSpPr>
              <a:spLocks noChangeShapeType="1"/>
            </p:cNvSpPr>
            <p:nvPr/>
          </p:nvSpPr>
          <p:spPr bwMode="auto">
            <a:xfrm>
              <a:off x="249" y="3204"/>
              <a:ext cx="2087"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9" name="Line 90"/>
            <p:cNvSpPr>
              <a:spLocks noChangeShapeType="1"/>
            </p:cNvSpPr>
            <p:nvPr/>
          </p:nvSpPr>
          <p:spPr bwMode="auto">
            <a:xfrm>
              <a:off x="204" y="3612"/>
              <a:ext cx="2132"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0" name="Oval 91"/>
            <p:cNvSpPr>
              <a:spLocks noChangeArrowheads="1"/>
            </p:cNvSpPr>
            <p:nvPr/>
          </p:nvSpPr>
          <p:spPr bwMode="auto">
            <a:xfrm>
              <a:off x="968" y="3015"/>
              <a:ext cx="144" cy="144"/>
            </a:xfrm>
            <a:prstGeom prst="ellipse">
              <a:avLst/>
            </a:prstGeom>
            <a:solidFill>
              <a:schemeClr val="bg1"/>
            </a:solidFill>
            <a:ln w="381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Line 92"/>
            <p:cNvSpPr>
              <a:spLocks noChangeShapeType="1"/>
            </p:cNvSpPr>
            <p:nvPr/>
          </p:nvSpPr>
          <p:spPr bwMode="auto">
            <a:xfrm flipV="1">
              <a:off x="1039" y="2650"/>
              <a:ext cx="0" cy="363"/>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2" name="Text Box 93"/>
            <p:cNvSpPr txBox="1">
              <a:spLocks noChangeArrowheads="1"/>
            </p:cNvSpPr>
            <p:nvPr/>
          </p:nvSpPr>
          <p:spPr bwMode="auto">
            <a:xfrm>
              <a:off x="1099" y="2457"/>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p>
          </p:txBody>
        </p:sp>
      </p:grpSp>
      <p:sp>
        <p:nvSpPr>
          <p:cNvPr id="413790" name="Text Box 94"/>
          <p:cNvSpPr txBox="1">
            <a:spLocks noChangeArrowheads="1"/>
          </p:cNvSpPr>
          <p:nvPr/>
        </p:nvSpPr>
        <p:spPr bwMode="auto">
          <a:xfrm>
            <a:off x="1036638" y="5737225"/>
            <a:ext cx="1851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000" b="0">
                <a:solidFill>
                  <a:srgbClr val="0000FF"/>
                </a:solidFill>
                <a:ea typeface="黑体" pitchFamily="2" charset="-122"/>
              </a:rPr>
              <a:t>洛伦兹力方向</a:t>
            </a:r>
          </a:p>
          <a:p>
            <a:pPr eaLnBrk="1" hangingPunct="1">
              <a:spcBef>
                <a:spcPct val="0"/>
              </a:spcBef>
            </a:pPr>
            <a:r>
              <a:rPr kumimoji="0" lang="zh-CN" altLang="en-US" sz="2000" b="0">
                <a:solidFill>
                  <a:srgbClr val="0000FF"/>
                </a:solidFill>
                <a:ea typeface="黑体" pitchFamily="2" charset="-122"/>
              </a:rPr>
              <a:t>垂直纸面向里</a:t>
            </a:r>
          </a:p>
        </p:txBody>
      </p:sp>
      <p:grpSp>
        <p:nvGrpSpPr>
          <p:cNvPr id="413791" name="Group 95"/>
          <p:cNvGrpSpPr>
            <a:grpSpLocks/>
          </p:cNvGrpSpPr>
          <p:nvPr/>
        </p:nvGrpSpPr>
        <p:grpSpPr bwMode="auto">
          <a:xfrm>
            <a:off x="1662113" y="4783138"/>
            <a:ext cx="247650" cy="228600"/>
            <a:chOff x="4032" y="3552"/>
            <a:chExt cx="576" cy="576"/>
          </a:xfrm>
        </p:grpSpPr>
        <p:sp>
          <p:nvSpPr>
            <p:cNvPr id="15383" name="Oval 96"/>
            <p:cNvSpPr>
              <a:spLocks noChangeArrowheads="1"/>
            </p:cNvSpPr>
            <p:nvPr/>
          </p:nvSpPr>
          <p:spPr bwMode="auto">
            <a:xfrm>
              <a:off x="4032" y="3552"/>
              <a:ext cx="576" cy="576"/>
            </a:xfrm>
            <a:prstGeom prst="ellipse">
              <a:avLst/>
            </a:prstGeom>
            <a:solidFill>
              <a:schemeClr val="bg1"/>
            </a:solidFill>
            <a:ln w="9525">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97"/>
            <p:cNvSpPr>
              <a:spLocks noChangeShapeType="1"/>
            </p:cNvSpPr>
            <p:nvPr/>
          </p:nvSpPr>
          <p:spPr bwMode="auto">
            <a:xfrm>
              <a:off x="4032" y="3840"/>
              <a:ext cx="576"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5" name="Line 98"/>
            <p:cNvSpPr>
              <a:spLocks noChangeShapeType="1"/>
            </p:cNvSpPr>
            <p:nvPr/>
          </p:nvSpPr>
          <p:spPr bwMode="auto">
            <a:xfrm>
              <a:off x="4320" y="3552"/>
              <a:ext cx="0" cy="576"/>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3795" name="Text Box 99"/>
          <p:cNvSpPr txBox="1">
            <a:spLocks noChangeArrowheads="1"/>
          </p:cNvSpPr>
          <p:nvPr/>
        </p:nvSpPr>
        <p:spPr bwMode="auto">
          <a:xfrm>
            <a:off x="5734050" y="5895975"/>
            <a:ext cx="18510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000" b="0">
                <a:solidFill>
                  <a:srgbClr val="0000FF"/>
                </a:solidFill>
                <a:ea typeface="黑体" pitchFamily="2" charset="-122"/>
              </a:rPr>
              <a:t>洛伦兹力方向</a:t>
            </a:r>
          </a:p>
          <a:p>
            <a:pPr eaLnBrk="1" hangingPunct="1">
              <a:spcBef>
                <a:spcPct val="0"/>
              </a:spcBef>
            </a:pPr>
            <a:r>
              <a:rPr kumimoji="0" lang="zh-CN" altLang="en-US" sz="2000" b="0">
                <a:solidFill>
                  <a:srgbClr val="0000FF"/>
                </a:solidFill>
                <a:ea typeface="黑体" pitchFamily="2" charset="-122"/>
              </a:rPr>
              <a:t>垂直纸面向外</a:t>
            </a:r>
          </a:p>
        </p:txBody>
      </p:sp>
      <p:grpSp>
        <p:nvGrpSpPr>
          <p:cNvPr id="413796" name="Group 100"/>
          <p:cNvGrpSpPr>
            <a:grpSpLocks/>
          </p:cNvGrpSpPr>
          <p:nvPr/>
        </p:nvGrpSpPr>
        <p:grpSpPr bwMode="auto">
          <a:xfrm>
            <a:off x="4875213" y="3860800"/>
            <a:ext cx="3667125" cy="1946275"/>
            <a:chOff x="2835" y="2432"/>
            <a:chExt cx="2132" cy="1226"/>
          </a:xfrm>
        </p:grpSpPr>
        <p:sp>
          <p:nvSpPr>
            <p:cNvPr id="15373" name="Line 101"/>
            <p:cNvSpPr>
              <a:spLocks noChangeShapeType="1"/>
            </p:cNvSpPr>
            <p:nvPr/>
          </p:nvSpPr>
          <p:spPr bwMode="auto">
            <a:xfrm>
              <a:off x="2880" y="2432"/>
              <a:ext cx="2087"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4" name="Line 102"/>
            <p:cNvSpPr>
              <a:spLocks noChangeShapeType="1"/>
            </p:cNvSpPr>
            <p:nvPr/>
          </p:nvSpPr>
          <p:spPr bwMode="auto">
            <a:xfrm>
              <a:off x="2880" y="2840"/>
              <a:ext cx="2087"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 name="Line 103"/>
            <p:cNvSpPr>
              <a:spLocks noChangeShapeType="1"/>
            </p:cNvSpPr>
            <p:nvPr/>
          </p:nvSpPr>
          <p:spPr bwMode="auto">
            <a:xfrm>
              <a:off x="2880" y="3249"/>
              <a:ext cx="2087"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6" name="Line 104"/>
            <p:cNvSpPr>
              <a:spLocks noChangeShapeType="1"/>
            </p:cNvSpPr>
            <p:nvPr/>
          </p:nvSpPr>
          <p:spPr bwMode="auto">
            <a:xfrm>
              <a:off x="2835" y="3657"/>
              <a:ext cx="2132" cy="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7" name="Oval 105"/>
            <p:cNvSpPr>
              <a:spLocks noChangeArrowheads="1"/>
            </p:cNvSpPr>
            <p:nvPr/>
          </p:nvSpPr>
          <p:spPr bwMode="auto">
            <a:xfrm>
              <a:off x="3599" y="3060"/>
              <a:ext cx="144" cy="144"/>
            </a:xfrm>
            <a:prstGeom prst="ellipse">
              <a:avLst/>
            </a:prstGeom>
            <a:solidFill>
              <a:schemeClr val="bg1"/>
            </a:solidFill>
            <a:ln w="381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8" name="Line 106"/>
            <p:cNvSpPr>
              <a:spLocks noChangeShapeType="1"/>
            </p:cNvSpPr>
            <p:nvPr/>
          </p:nvSpPr>
          <p:spPr bwMode="auto">
            <a:xfrm flipV="1">
              <a:off x="3715" y="2659"/>
              <a:ext cx="299" cy="399"/>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9" name="Text Box 107"/>
            <p:cNvSpPr txBox="1">
              <a:spLocks noChangeArrowheads="1"/>
            </p:cNvSpPr>
            <p:nvPr/>
          </p:nvSpPr>
          <p:spPr bwMode="auto">
            <a:xfrm>
              <a:off x="3787" y="250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p>
          </p:txBody>
        </p:sp>
        <p:grpSp>
          <p:nvGrpSpPr>
            <p:cNvPr id="15380" name="Group 108"/>
            <p:cNvGrpSpPr>
              <a:grpSpLocks/>
            </p:cNvGrpSpPr>
            <p:nvPr/>
          </p:nvGrpSpPr>
          <p:grpSpPr bwMode="auto">
            <a:xfrm>
              <a:off x="3598" y="3059"/>
              <a:ext cx="144" cy="144"/>
              <a:chOff x="4032" y="2304"/>
              <a:chExt cx="144" cy="144"/>
            </a:xfrm>
          </p:grpSpPr>
          <p:sp>
            <p:nvSpPr>
              <p:cNvPr id="15381" name="Oval 109"/>
              <p:cNvSpPr>
                <a:spLocks noChangeArrowheads="1"/>
              </p:cNvSpPr>
              <p:nvPr/>
            </p:nvSpPr>
            <p:spPr bwMode="auto">
              <a:xfrm>
                <a:off x="4032" y="2304"/>
                <a:ext cx="144" cy="144"/>
              </a:xfrm>
              <a:prstGeom prst="ellipse">
                <a:avLst/>
              </a:prstGeom>
              <a:solidFill>
                <a:schemeClr val="bg1"/>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110"/>
              <p:cNvSpPr>
                <a:spLocks noChangeShapeType="1"/>
              </p:cNvSpPr>
              <p:nvPr/>
            </p:nvSpPr>
            <p:spPr bwMode="auto">
              <a:xfrm>
                <a:off x="4032" y="2376"/>
                <a:ext cx="144"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36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37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37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37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37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137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379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3790"/>
                                        </p:tgtEl>
                                        <p:attrNameLst>
                                          <p:attrName>style.visibility</p:attrName>
                                        </p:attrNameLst>
                                      </p:cBhvr>
                                      <p:to>
                                        <p:strVal val="visible"/>
                                      </p:to>
                                    </p:set>
                                    <p:anim calcmode="lin" valueType="num">
                                      <p:cBhvr additive="base">
                                        <p:cTn id="33" dur="500" fill="hold"/>
                                        <p:tgtEl>
                                          <p:spTgt spid="413790"/>
                                        </p:tgtEl>
                                        <p:attrNameLst>
                                          <p:attrName>ppt_x</p:attrName>
                                        </p:attrNameLst>
                                      </p:cBhvr>
                                      <p:tavLst>
                                        <p:tav tm="0">
                                          <p:val>
                                            <p:strVal val="#ppt_x"/>
                                          </p:val>
                                        </p:tav>
                                        <p:tav tm="100000">
                                          <p:val>
                                            <p:strVal val="#ppt_x"/>
                                          </p:val>
                                        </p:tav>
                                      </p:tavLst>
                                    </p:anim>
                                    <p:anim calcmode="lin" valueType="num">
                                      <p:cBhvr additive="base">
                                        <p:cTn id="34" dur="500" fill="hold"/>
                                        <p:tgtEl>
                                          <p:spTgt spid="413790"/>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1379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13795"/>
                                        </p:tgtEl>
                                        <p:attrNameLst>
                                          <p:attrName>style.visibility</p:attrName>
                                        </p:attrNameLst>
                                      </p:cBhvr>
                                      <p:to>
                                        <p:strVal val="visible"/>
                                      </p:to>
                                    </p:set>
                                    <p:anim calcmode="lin" valueType="num">
                                      <p:cBhvr additive="base">
                                        <p:cTn id="43" dur="500" fill="hold"/>
                                        <p:tgtEl>
                                          <p:spTgt spid="413795"/>
                                        </p:tgtEl>
                                        <p:attrNameLst>
                                          <p:attrName>ppt_x</p:attrName>
                                        </p:attrNameLst>
                                      </p:cBhvr>
                                      <p:tavLst>
                                        <p:tav tm="0">
                                          <p:val>
                                            <p:strVal val="#ppt_x"/>
                                          </p:val>
                                        </p:tav>
                                        <p:tav tm="100000">
                                          <p:val>
                                            <p:strVal val="#ppt_x"/>
                                          </p:val>
                                        </p:tav>
                                      </p:tavLst>
                                    </p:anim>
                                    <p:anim calcmode="lin" valueType="num">
                                      <p:cBhvr additive="base">
                                        <p:cTn id="44" dur="500" fill="hold"/>
                                        <p:tgtEl>
                                          <p:spTgt spid="413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9" grpId="0"/>
      <p:bldP spid="413790" grpId="0"/>
      <p:bldP spid="41379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71450" y="928688"/>
            <a:ext cx="200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endParaRPr kumimoji="0" lang="zh-CN" altLang="en-US" sz="2800" b="0">
              <a:solidFill>
                <a:schemeClr val="tx1"/>
              </a:solidFill>
              <a:ea typeface="宋体" pitchFamily="2" charset="-122"/>
            </a:endParaRPr>
          </a:p>
        </p:txBody>
      </p:sp>
      <p:sp>
        <p:nvSpPr>
          <p:cNvPr id="438275" name="Text Box 3"/>
          <p:cNvSpPr txBox="1">
            <a:spLocks noChangeArrowheads="1"/>
          </p:cNvSpPr>
          <p:nvPr/>
        </p:nvSpPr>
        <p:spPr bwMode="auto">
          <a:xfrm>
            <a:off x="1130300" y="692150"/>
            <a:ext cx="7723188"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400">
                <a:solidFill>
                  <a:schemeClr val="tx1"/>
                </a:solidFill>
                <a:effectLst>
                  <a:outerShdw blurRad="38100" dist="38100" dir="2700000" algn="tl">
                    <a:srgbClr val="C0C0C0"/>
                  </a:outerShdw>
                </a:effectLst>
                <a:ea typeface="楷体_GB2312" pitchFamily="49" charset="-122"/>
              </a:rPr>
              <a:t>试判断下图中的带电粒子刚进入磁场时所受的洛伦兹力的情况如何？</a:t>
            </a:r>
            <a:r>
              <a:rPr kumimoji="0" lang="zh-CN" altLang="en-US" sz="2800">
                <a:solidFill>
                  <a:schemeClr val="tx1"/>
                </a:solidFill>
                <a:ea typeface="宋体" pitchFamily="2" charset="-122"/>
              </a:rPr>
              <a:t> </a:t>
            </a:r>
          </a:p>
        </p:txBody>
      </p:sp>
      <p:grpSp>
        <p:nvGrpSpPr>
          <p:cNvPr id="438276" name="Group 4"/>
          <p:cNvGrpSpPr>
            <a:grpSpLocks/>
          </p:cNvGrpSpPr>
          <p:nvPr/>
        </p:nvGrpSpPr>
        <p:grpSpPr bwMode="auto">
          <a:xfrm>
            <a:off x="974725" y="1844675"/>
            <a:ext cx="3667125" cy="1944688"/>
            <a:chOff x="295" y="1162"/>
            <a:chExt cx="2132" cy="1225"/>
          </a:xfrm>
        </p:grpSpPr>
        <p:sp>
          <p:nvSpPr>
            <p:cNvPr id="16402" name="Line 5"/>
            <p:cNvSpPr>
              <a:spLocks noChangeShapeType="1"/>
            </p:cNvSpPr>
            <p:nvPr/>
          </p:nvSpPr>
          <p:spPr bwMode="auto">
            <a:xfrm>
              <a:off x="340" y="1162"/>
              <a:ext cx="2087"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3" name="Line 6"/>
            <p:cNvSpPr>
              <a:spLocks noChangeShapeType="1"/>
            </p:cNvSpPr>
            <p:nvPr/>
          </p:nvSpPr>
          <p:spPr bwMode="auto">
            <a:xfrm>
              <a:off x="340" y="1570"/>
              <a:ext cx="2087"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4" name="Line 7"/>
            <p:cNvSpPr>
              <a:spLocks noChangeShapeType="1"/>
            </p:cNvSpPr>
            <p:nvPr/>
          </p:nvSpPr>
          <p:spPr bwMode="auto">
            <a:xfrm>
              <a:off x="340" y="1979"/>
              <a:ext cx="2087"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Line 8"/>
            <p:cNvSpPr>
              <a:spLocks noChangeShapeType="1"/>
            </p:cNvSpPr>
            <p:nvPr/>
          </p:nvSpPr>
          <p:spPr bwMode="auto">
            <a:xfrm>
              <a:off x="295" y="2387"/>
              <a:ext cx="2132"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8281" name="Group 9"/>
          <p:cNvGrpSpPr>
            <a:grpSpLocks/>
          </p:cNvGrpSpPr>
          <p:nvPr/>
        </p:nvGrpSpPr>
        <p:grpSpPr bwMode="auto">
          <a:xfrm>
            <a:off x="1209675" y="2492375"/>
            <a:ext cx="1403350" cy="519113"/>
            <a:chOff x="204" y="1558"/>
            <a:chExt cx="816" cy="327"/>
          </a:xfrm>
        </p:grpSpPr>
        <p:grpSp>
          <p:nvGrpSpPr>
            <p:cNvPr id="16395" name="Group 10"/>
            <p:cNvGrpSpPr>
              <a:grpSpLocks/>
            </p:cNvGrpSpPr>
            <p:nvPr/>
          </p:nvGrpSpPr>
          <p:grpSpPr bwMode="auto">
            <a:xfrm>
              <a:off x="204" y="1698"/>
              <a:ext cx="144" cy="144"/>
              <a:chOff x="4032" y="3552"/>
              <a:chExt cx="576" cy="576"/>
            </a:xfrm>
          </p:grpSpPr>
          <p:sp>
            <p:nvSpPr>
              <p:cNvPr id="16399" name="Oval 11"/>
              <p:cNvSpPr>
                <a:spLocks noChangeArrowheads="1"/>
              </p:cNvSpPr>
              <p:nvPr/>
            </p:nvSpPr>
            <p:spPr bwMode="auto">
              <a:xfrm>
                <a:off x="4032" y="3552"/>
                <a:ext cx="576" cy="576"/>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 name="Line 12"/>
              <p:cNvSpPr>
                <a:spLocks noChangeShapeType="1"/>
              </p:cNvSpPr>
              <p:nvPr/>
            </p:nvSpPr>
            <p:spPr bwMode="auto">
              <a:xfrm>
                <a:off x="4032" y="3840"/>
                <a:ext cx="57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1" name="Line 13"/>
              <p:cNvSpPr>
                <a:spLocks noChangeShapeType="1"/>
              </p:cNvSpPr>
              <p:nvPr/>
            </p:nvSpPr>
            <p:spPr bwMode="auto">
              <a:xfrm>
                <a:off x="4320" y="3552"/>
                <a:ext cx="0" cy="57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396" name="Group 14"/>
            <p:cNvGrpSpPr>
              <a:grpSpLocks/>
            </p:cNvGrpSpPr>
            <p:nvPr/>
          </p:nvGrpSpPr>
          <p:grpSpPr bwMode="auto">
            <a:xfrm>
              <a:off x="358" y="1558"/>
              <a:ext cx="662" cy="327"/>
              <a:chOff x="3787" y="2205"/>
              <a:chExt cx="662" cy="327"/>
            </a:xfrm>
          </p:grpSpPr>
          <p:sp>
            <p:nvSpPr>
              <p:cNvPr id="16397" name="Line 15"/>
              <p:cNvSpPr>
                <a:spLocks noChangeShapeType="1"/>
              </p:cNvSpPr>
              <p:nvPr/>
            </p:nvSpPr>
            <p:spPr bwMode="auto">
              <a:xfrm>
                <a:off x="3787" y="2432"/>
                <a:ext cx="363"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8" name="Text Box 16"/>
              <p:cNvSpPr txBox="1">
                <a:spLocks noChangeArrowheads="1"/>
              </p:cNvSpPr>
              <p:nvPr/>
            </p:nvSpPr>
            <p:spPr bwMode="auto">
              <a:xfrm>
                <a:off x="4150" y="2205"/>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r>
                  <a:rPr kumimoji="0" lang="en-US" altLang="zh-CN" sz="1600" b="0">
                    <a:solidFill>
                      <a:srgbClr val="0000FF"/>
                    </a:solidFill>
                    <a:ea typeface="宋体" pitchFamily="2" charset="-122"/>
                  </a:rPr>
                  <a:t>0</a:t>
                </a:r>
              </a:p>
            </p:txBody>
          </p:sp>
        </p:grpSp>
      </p:grpSp>
      <p:sp>
        <p:nvSpPr>
          <p:cNvPr id="438289" name="Text Box 17"/>
          <p:cNvSpPr txBox="1">
            <a:spLocks noChangeArrowheads="1"/>
          </p:cNvSpPr>
          <p:nvPr/>
        </p:nvSpPr>
        <p:spPr bwMode="auto">
          <a:xfrm>
            <a:off x="741363" y="3933825"/>
            <a:ext cx="81899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en-US" altLang="zh-CN" sz="2800">
                <a:solidFill>
                  <a:srgbClr val="FF3300"/>
                </a:solidFill>
                <a:effectLst>
                  <a:outerShdw blurRad="38100" dist="38100" dir="2700000" algn="tl">
                    <a:srgbClr val="C0C0C0"/>
                  </a:outerShdw>
                </a:effectLst>
                <a:latin typeface="楷体_GB2312" pitchFamily="49" charset="-122"/>
                <a:ea typeface="楷体_GB2312" pitchFamily="49" charset="-122"/>
              </a:rPr>
              <a:t>1</a:t>
            </a:r>
            <a:r>
              <a:rPr kumimoji="0" lang="zh-CN" altLang="en-US" sz="2800">
                <a:solidFill>
                  <a:srgbClr val="FF3300"/>
                </a:solidFill>
                <a:effectLst>
                  <a:outerShdw blurRad="38100" dist="38100" dir="2700000" algn="tl">
                    <a:srgbClr val="C0C0C0"/>
                  </a:outerShdw>
                </a:effectLst>
                <a:latin typeface="楷体_GB2312" pitchFamily="49" charset="-122"/>
                <a:ea typeface="楷体_GB2312" pitchFamily="49" charset="-122"/>
              </a:rPr>
              <a:t>、当带电粒子的运动方向与磁场方向平行时，洛伦兹力最小</a:t>
            </a:r>
            <a:r>
              <a:rPr kumimoji="0" lang="en-US" altLang="zh-CN" sz="2800">
                <a:solidFill>
                  <a:srgbClr val="FF3300"/>
                </a:solidFill>
                <a:effectLst>
                  <a:outerShdw blurRad="38100" dist="38100" dir="2700000" algn="tl">
                    <a:srgbClr val="C0C0C0"/>
                  </a:outerShdw>
                </a:effectLst>
                <a:latin typeface="楷体_GB2312" pitchFamily="49" charset="-122"/>
                <a:ea typeface="楷体_GB2312" pitchFamily="49" charset="-122"/>
              </a:rPr>
              <a:t>-----f=0</a:t>
            </a:r>
            <a:r>
              <a:rPr kumimoji="0" lang="zh-CN" altLang="en-US" sz="2800">
                <a:solidFill>
                  <a:srgbClr val="FF3300"/>
                </a:solidFill>
                <a:effectLst>
                  <a:outerShdw blurRad="38100" dist="38100" dir="2700000" algn="tl">
                    <a:srgbClr val="C0C0C0"/>
                  </a:outerShdw>
                </a:effectLst>
                <a:latin typeface="楷体_GB2312" pitchFamily="49" charset="-122"/>
                <a:ea typeface="楷体_GB2312" pitchFamily="49" charset="-122"/>
              </a:rPr>
              <a:t>。 </a:t>
            </a:r>
          </a:p>
        </p:txBody>
      </p:sp>
      <p:sp>
        <p:nvSpPr>
          <p:cNvPr id="438290" name="Text Box 18"/>
          <p:cNvSpPr txBox="1">
            <a:spLocks noChangeArrowheads="1"/>
          </p:cNvSpPr>
          <p:nvPr/>
        </p:nvSpPr>
        <p:spPr bwMode="auto">
          <a:xfrm>
            <a:off x="755650" y="4797425"/>
            <a:ext cx="85661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400">
                <a:solidFill>
                  <a:schemeClr val="hlink"/>
                </a:solidFill>
                <a:effectLst>
                  <a:outerShdw blurRad="38100" dist="38100" dir="2700000" algn="tl">
                    <a:srgbClr val="C0C0C0"/>
                  </a:outerShdw>
                </a:effectLst>
                <a:latin typeface="楷体_GB2312" pitchFamily="49" charset="-122"/>
                <a:ea typeface="楷体_GB2312" pitchFamily="49" charset="-122"/>
              </a:rPr>
              <a:t>想一想：</a:t>
            </a:r>
            <a:r>
              <a:rPr kumimoji="0" lang="zh-CN" altLang="en-US" sz="2400">
                <a:solidFill>
                  <a:schemeClr val="tx1"/>
                </a:solidFill>
                <a:effectLst>
                  <a:outerShdw blurRad="38100" dist="38100" dir="2700000" algn="tl">
                    <a:srgbClr val="C0C0C0"/>
                  </a:outerShdw>
                </a:effectLst>
                <a:latin typeface="楷体_GB2312" pitchFamily="49" charset="-122"/>
                <a:ea typeface="楷体_GB2312" pitchFamily="49" charset="-122"/>
              </a:rPr>
              <a:t>如果带电粒子射入匀强磁场时（不计粒子重力）</a:t>
            </a:r>
            <a:r>
              <a:rPr kumimoji="0" lang="en-US" altLang="zh-CN" sz="2400">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a:solidFill>
                  <a:schemeClr val="tx1"/>
                </a:solidFill>
                <a:effectLst>
                  <a:outerShdw blurRad="38100" dist="38100" dir="2700000" algn="tl">
                    <a:srgbClr val="C0C0C0"/>
                  </a:outerShdw>
                </a:effectLst>
                <a:latin typeface="楷体_GB2312" pitchFamily="49" charset="-122"/>
                <a:ea typeface="楷体_GB2312" pitchFamily="49" charset="-122"/>
              </a:rPr>
              <a:t>初速度</a:t>
            </a:r>
            <a:r>
              <a:rPr kumimoji="0" lang="en-US" altLang="zh-CN" sz="2800">
                <a:solidFill>
                  <a:schemeClr val="tx1"/>
                </a:solidFill>
                <a:effectLst>
                  <a:outerShdw blurRad="38100" dist="38100" dir="2700000" algn="tl">
                    <a:srgbClr val="C0C0C0"/>
                  </a:outerShdw>
                </a:effectLst>
                <a:latin typeface="楷体_GB2312" pitchFamily="49" charset="-122"/>
                <a:ea typeface="楷体_GB2312" pitchFamily="49" charset="-122"/>
              </a:rPr>
              <a:t>v</a:t>
            </a:r>
            <a:r>
              <a:rPr kumimoji="0" lang="en-US" altLang="zh-CN" sz="1800">
                <a:solidFill>
                  <a:schemeClr val="tx1"/>
                </a:solidFill>
                <a:effectLst>
                  <a:outerShdw blurRad="38100" dist="38100" dir="2700000" algn="tl">
                    <a:srgbClr val="C0C0C0"/>
                  </a:outerShdw>
                </a:effectLst>
                <a:latin typeface="楷体_GB2312" pitchFamily="49" charset="-122"/>
                <a:ea typeface="楷体_GB2312" pitchFamily="49" charset="-122"/>
              </a:rPr>
              <a:t>o</a:t>
            </a:r>
            <a:r>
              <a:rPr kumimoji="0" lang="zh-CN" altLang="en-US" sz="2400">
                <a:solidFill>
                  <a:schemeClr val="tx1"/>
                </a:solidFill>
                <a:effectLst>
                  <a:outerShdw blurRad="38100" dist="38100" dir="2700000" algn="tl">
                    <a:srgbClr val="C0C0C0"/>
                  </a:outerShdw>
                </a:effectLst>
                <a:latin typeface="楷体_GB2312" pitchFamily="49" charset="-122"/>
                <a:ea typeface="楷体_GB2312" pitchFamily="49" charset="-122"/>
              </a:rPr>
              <a:t>跟磁感强度</a:t>
            </a:r>
            <a:r>
              <a:rPr kumimoji="0" lang="en-US" altLang="zh-CN" sz="2400">
                <a:solidFill>
                  <a:schemeClr val="tx1"/>
                </a:solidFill>
                <a:effectLst>
                  <a:outerShdw blurRad="38100" dist="38100" dir="2700000" algn="tl">
                    <a:srgbClr val="C0C0C0"/>
                  </a:outerShdw>
                </a:effectLst>
                <a:latin typeface="楷体_GB2312" pitchFamily="49" charset="-122"/>
                <a:ea typeface="楷体_GB2312" pitchFamily="49" charset="-122"/>
              </a:rPr>
              <a:t>B</a:t>
            </a:r>
            <a:r>
              <a:rPr kumimoji="0" lang="zh-CN" altLang="en-US" sz="2400">
                <a:solidFill>
                  <a:schemeClr val="tx1"/>
                </a:solidFill>
                <a:effectLst>
                  <a:outerShdw blurRad="38100" dist="38100" dir="2700000" algn="tl">
                    <a:srgbClr val="C0C0C0"/>
                  </a:outerShdw>
                </a:effectLst>
                <a:latin typeface="楷体_GB2312" pitchFamily="49" charset="-122"/>
                <a:ea typeface="楷体_GB2312" pitchFamily="49" charset="-122"/>
              </a:rPr>
              <a:t>的方向平行</a:t>
            </a:r>
            <a:r>
              <a:rPr kumimoji="0" lang="en-US" altLang="zh-CN" sz="2400">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a:solidFill>
                  <a:schemeClr val="tx1"/>
                </a:solidFill>
                <a:effectLst>
                  <a:outerShdw blurRad="38100" dist="38100" dir="2700000" algn="tl">
                    <a:srgbClr val="C0C0C0"/>
                  </a:outerShdw>
                </a:effectLst>
                <a:latin typeface="楷体_GB2312" pitchFamily="49" charset="-122"/>
                <a:ea typeface="楷体_GB2312" pitchFamily="49" charset="-122"/>
              </a:rPr>
              <a:t>粒子将做什么运动？</a:t>
            </a:r>
          </a:p>
        </p:txBody>
      </p:sp>
      <p:sp>
        <p:nvSpPr>
          <p:cNvPr id="438291" name="Text Box 19"/>
          <p:cNvSpPr txBox="1">
            <a:spLocks noChangeArrowheads="1"/>
          </p:cNvSpPr>
          <p:nvPr/>
        </p:nvSpPr>
        <p:spPr bwMode="auto">
          <a:xfrm>
            <a:off x="1052513" y="5661025"/>
            <a:ext cx="5654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3200">
                <a:solidFill>
                  <a:srgbClr val="FF3300"/>
                </a:solidFill>
                <a:effectLst>
                  <a:outerShdw blurRad="38100" dist="38100" dir="2700000" algn="tl">
                    <a:srgbClr val="C0C0C0"/>
                  </a:outerShdw>
                </a:effectLst>
                <a:latin typeface="黑体" pitchFamily="2" charset="-122"/>
                <a:ea typeface="黑体" pitchFamily="2" charset="-122"/>
              </a:rPr>
              <a:t>以初速度</a:t>
            </a:r>
            <a:r>
              <a:rPr kumimoji="0" lang="en-US" altLang="zh-CN" sz="3200">
                <a:solidFill>
                  <a:srgbClr val="FF3300"/>
                </a:solidFill>
                <a:effectLst>
                  <a:outerShdw blurRad="38100" dist="38100" dir="2700000" algn="tl">
                    <a:srgbClr val="C0C0C0"/>
                  </a:outerShdw>
                </a:effectLst>
                <a:latin typeface="黑体" pitchFamily="2" charset="-122"/>
                <a:ea typeface="黑体" pitchFamily="2" charset="-122"/>
              </a:rPr>
              <a:t>v</a:t>
            </a:r>
            <a:r>
              <a:rPr kumimoji="0" lang="en-US" altLang="zh-CN" sz="3200" baseline="-25000">
                <a:solidFill>
                  <a:srgbClr val="FF3300"/>
                </a:solidFill>
                <a:effectLst>
                  <a:outerShdw blurRad="38100" dist="38100" dir="2700000" algn="tl">
                    <a:srgbClr val="C0C0C0"/>
                  </a:outerShdw>
                </a:effectLst>
                <a:latin typeface="黑体" pitchFamily="2" charset="-122"/>
                <a:ea typeface="黑体" pitchFamily="2" charset="-122"/>
              </a:rPr>
              <a:t>0</a:t>
            </a:r>
            <a:r>
              <a:rPr kumimoji="0" lang="zh-CN" altLang="en-US" sz="3200">
                <a:solidFill>
                  <a:srgbClr val="FF3300"/>
                </a:solidFill>
                <a:effectLst>
                  <a:outerShdw blurRad="38100" dist="38100" dir="2700000" algn="tl">
                    <a:srgbClr val="C0C0C0"/>
                  </a:outerShdw>
                </a:effectLst>
                <a:latin typeface="黑体" pitchFamily="2" charset="-122"/>
                <a:ea typeface="黑体" pitchFamily="2" charset="-122"/>
              </a:rPr>
              <a:t>做匀速直线运动</a:t>
            </a:r>
          </a:p>
        </p:txBody>
      </p:sp>
      <p:sp>
        <p:nvSpPr>
          <p:cNvPr id="438292" name="Text Box 20"/>
          <p:cNvSpPr txBox="1">
            <a:spLocks noChangeArrowheads="1"/>
          </p:cNvSpPr>
          <p:nvPr/>
        </p:nvSpPr>
        <p:spPr bwMode="auto">
          <a:xfrm>
            <a:off x="200025" y="188913"/>
            <a:ext cx="4078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800">
                <a:solidFill>
                  <a:srgbClr val="0000FF"/>
                </a:solidFill>
                <a:effectLst>
                  <a:outerShdw blurRad="38100" dist="38100" dir="2700000" algn="tl">
                    <a:srgbClr val="C0C0C0"/>
                  </a:outerShdw>
                </a:effectLst>
                <a:ea typeface="黑体" pitchFamily="2" charset="-122"/>
              </a:rPr>
              <a:t>三、洛伦兹力的大小</a:t>
            </a:r>
          </a:p>
        </p:txBody>
      </p:sp>
      <p:sp>
        <p:nvSpPr>
          <p:cNvPr id="438293" name="Text Box 21"/>
          <p:cNvSpPr txBox="1">
            <a:spLocks noChangeArrowheads="1"/>
          </p:cNvSpPr>
          <p:nvPr/>
        </p:nvSpPr>
        <p:spPr bwMode="auto">
          <a:xfrm>
            <a:off x="6826250" y="1341438"/>
            <a:ext cx="2651125" cy="228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3200">
                <a:solidFill>
                  <a:srgbClr val="990033"/>
                </a:solidFill>
                <a:effectLst>
                  <a:outerShdw blurRad="38100" dist="38100" dir="2700000" algn="tl">
                    <a:srgbClr val="C0C0C0"/>
                  </a:outerShdw>
                </a:effectLst>
                <a:ea typeface="宋体" pitchFamily="2" charset="-122"/>
              </a:rPr>
              <a:t>类比：</a:t>
            </a:r>
            <a:r>
              <a:rPr kumimoji="0" lang="zh-CN" altLang="en-US" sz="2800">
                <a:solidFill>
                  <a:srgbClr val="0000FF"/>
                </a:solidFill>
                <a:effectLst>
                  <a:outerShdw blurRad="38100" dist="38100" dir="2700000" algn="tl">
                    <a:srgbClr val="C0C0C0"/>
                  </a:outerShdw>
                </a:effectLst>
                <a:ea typeface="楷体_GB2312" pitchFamily="49" charset="-122"/>
              </a:rPr>
              <a:t>我们知道：当电流方向跟磁场方向平行时安培力等于</a:t>
            </a:r>
            <a:r>
              <a:rPr kumimoji="0" lang="en-US" altLang="zh-CN" sz="2800">
                <a:solidFill>
                  <a:srgbClr val="0000FF"/>
                </a:solidFill>
                <a:effectLst>
                  <a:outerShdw blurRad="38100" dist="38100" dir="2700000" algn="tl">
                    <a:srgbClr val="C0C0C0"/>
                  </a:outerShdw>
                </a:effectLst>
                <a:ea typeface="楷体_GB2312" pitchFamily="49" charset="-122"/>
              </a:rPr>
              <a:t>0 </a:t>
            </a:r>
            <a:r>
              <a:rPr kumimoji="0" lang="zh-CN" altLang="en-US" sz="2800">
                <a:solidFill>
                  <a:srgbClr val="0000FF"/>
                </a:solidFill>
                <a:effectLst>
                  <a:outerShdw blurRad="38100" dist="38100" dir="2700000" algn="tl">
                    <a:srgbClr val="C0C0C0"/>
                  </a:outerShdw>
                </a:effectLst>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8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82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82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829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82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82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82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63" presetClass="path" presetSubtype="0" accel="50000" decel="50000" fill="hold" nodeType="clickEffect">
                                  <p:stCondLst>
                                    <p:cond delay="0"/>
                                  </p:stCondLst>
                                  <p:childTnLst>
                                    <p:animMotion origin="layout" path="M 1.38778E-17 3.7037E-7 L 0.37795 3.7037E-7 " pathEditMode="relative" rAng="0" ptsTypes="AA">
                                      <p:cBhvr>
                                        <p:cTn id="34" dur="2000" fill="hold"/>
                                        <p:tgtEl>
                                          <p:spTgt spid="438281"/>
                                        </p:tgtEl>
                                        <p:attrNameLst>
                                          <p:attrName>ppt_x</p:attrName>
                                          <p:attrName>ppt_y</p:attrName>
                                        </p:attrNameLst>
                                      </p:cBhvr>
                                      <p:rCtr x="188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5" grpId="0"/>
      <p:bldP spid="438289" grpId="0"/>
      <p:bldP spid="438290" grpId="0"/>
      <p:bldP spid="438291" grpId="0"/>
      <p:bldP spid="4382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9298" name="Group 2"/>
          <p:cNvGrpSpPr>
            <a:grpSpLocks/>
          </p:cNvGrpSpPr>
          <p:nvPr/>
        </p:nvGrpSpPr>
        <p:grpSpPr bwMode="auto">
          <a:xfrm>
            <a:off x="741363" y="981075"/>
            <a:ext cx="8502650" cy="2736850"/>
            <a:chOff x="567" y="663"/>
            <a:chExt cx="5744" cy="1724"/>
          </a:xfrm>
        </p:grpSpPr>
        <p:sp>
          <p:nvSpPr>
            <p:cNvPr id="439299" name="Text Box 3"/>
            <p:cNvSpPr txBox="1">
              <a:spLocks noChangeArrowheads="1"/>
            </p:cNvSpPr>
            <p:nvPr/>
          </p:nvSpPr>
          <p:spPr bwMode="auto">
            <a:xfrm>
              <a:off x="2245" y="779"/>
              <a:ext cx="406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a:solidFill>
                    <a:schemeClr val="tx1"/>
                  </a:solidFill>
                  <a:latin typeface="Arial" charset="0"/>
                  <a:ea typeface="MS PGothic" pitchFamily="34" charset="-128"/>
                </a:defRPr>
              </a:lvl1pPr>
              <a:lvl2pPr marL="800100" indent="-342900">
                <a:spcBef>
                  <a:spcPct val="0"/>
                </a:spcBef>
                <a:defRPr kumimoji="1">
                  <a:solidFill>
                    <a:schemeClr val="tx1"/>
                  </a:solidFill>
                  <a:latin typeface="Arial" charset="0"/>
                  <a:ea typeface="MS PGothic" pitchFamily="34" charset="-128"/>
                </a:defRPr>
              </a:lvl2pPr>
              <a:lvl3pPr marL="1257300" indent="-342900">
                <a:spcBef>
                  <a:spcPct val="0"/>
                </a:spcBef>
                <a:defRPr kumimoji="1">
                  <a:solidFill>
                    <a:schemeClr val="tx1"/>
                  </a:solidFill>
                  <a:latin typeface="Arial" charset="0"/>
                  <a:ea typeface="MS PGothic" pitchFamily="34" charset="-128"/>
                </a:defRPr>
              </a:lvl3pPr>
              <a:lvl4pPr marL="1714500" indent="-342900">
                <a:spcBef>
                  <a:spcPct val="0"/>
                </a:spcBef>
                <a:defRPr kumimoji="1">
                  <a:solidFill>
                    <a:schemeClr val="tx1"/>
                  </a:solidFill>
                  <a:latin typeface="Arial" charset="0"/>
                  <a:ea typeface="MS PGothic" pitchFamily="34" charset="-128"/>
                </a:defRPr>
              </a:lvl4pPr>
              <a:lvl5pPr marL="2171700" indent="-342900">
                <a:spcBef>
                  <a:spcPct val="0"/>
                </a:spcBef>
                <a:defRPr kumimoji="1">
                  <a:solidFill>
                    <a:schemeClr val="tx1"/>
                  </a:solidFill>
                  <a:latin typeface="Arial" charset="0"/>
                  <a:ea typeface="MS PGothic" pitchFamily="34" charset="-128"/>
                </a:defRPr>
              </a:lvl5pPr>
              <a:lvl6pPr marL="2628900" indent="-342900" fontAlgn="base">
                <a:spcBef>
                  <a:spcPct val="0"/>
                </a:spcBef>
                <a:spcAft>
                  <a:spcPct val="0"/>
                </a:spcAft>
                <a:defRPr kumimoji="1">
                  <a:solidFill>
                    <a:schemeClr val="tx1"/>
                  </a:solidFill>
                  <a:latin typeface="Arial" charset="0"/>
                  <a:ea typeface="MS PGothic" pitchFamily="34" charset="-128"/>
                </a:defRPr>
              </a:lvl6pPr>
              <a:lvl7pPr marL="3086100" indent="-342900" fontAlgn="base">
                <a:spcBef>
                  <a:spcPct val="0"/>
                </a:spcBef>
                <a:spcAft>
                  <a:spcPct val="0"/>
                </a:spcAft>
                <a:defRPr kumimoji="1">
                  <a:solidFill>
                    <a:schemeClr val="tx1"/>
                  </a:solidFill>
                  <a:latin typeface="Arial" charset="0"/>
                  <a:ea typeface="MS PGothic" pitchFamily="34" charset="-128"/>
                </a:defRPr>
              </a:lvl7pPr>
              <a:lvl8pPr marL="3543300" indent="-342900" fontAlgn="base">
                <a:spcBef>
                  <a:spcPct val="0"/>
                </a:spcBef>
                <a:spcAft>
                  <a:spcPct val="0"/>
                </a:spcAft>
                <a:defRPr kumimoji="1">
                  <a:solidFill>
                    <a:schemeClr val="tx1"/>
                  </a:solidFill>
                  <a:latin typeface="Arial" charset="0"/>
                  <a:ea typeface="MS PGothic" pitchFamily="34" charset="-128"/>
                </a:defRPr>
              </a:lvl8pPr>
              <a:lvl9pPr marL="4000500" indent="-342900" fontAlgn="base">
                <a:spcBef>
                  <a:spcPct val="0"/>
                </a:spcBef>
                <a:spcAft>
                  <a:spcPct val="0"/>
                </a:spcAft>
                <a:defRPr kumimoji="1">
                  <a:solidFill>
                    <a:schemeClr val="tx1"/>
                  </a:solidFill>
                  <a:latin typeface="Arial" charset="0"/>
                  <a:ea typeface="MS PGothic" pitchFamily="34" charset="-128"/>
                </a:defRPr>
              </a:lvl9pPr>
            </a:lstStyle>
            <a:p>
              <a:pPr>
                <a:defRPr/>
              </a:pPr>
              <a:r>
                <a:rPr kumimoji="0" lang="en-US" altLang="zh-CN" sz="2800" smtClean="0">
                  <a:solidFill>
                    <a:srgbClr val="FF3300"/>
                  </a:solidFill>
                  <a:effectLst>
                    <a:outerShdw blurRad="38100" dist="38100" dir="2700000" algn="tl">
                      <a:srgbClr val="C0C0C0"/>
                    </a:outerShdw>
                  </a:effectLst>
                  <a:ea typeface="宋体" pitchFamily="2" charset="-122"/>
                </a:rPr>
                <a:t>2</a:t>
              </a:r>
              <a:r>
                <a:rPr kumimoji="0" lang="zh-CN" altLang="en-US" sz="2800" smtClean="0">
                  <a:solidFill>
                    <a:srgbClr val="FF3300"/>
                  </a:solidFill>
                  <a:effectLst>
                    <a:outerShdw blurRad="38100" dist="38100" dir="2700000" algn="tl">
                      <a:srgbClr val="C0C0C0"/>
                    </a:outerShdw>
                  </a:effectLst>
                  <a:ea typeface="宋体" pitchFamily="2" charset="-122"/>
                </a:rPr>
                <a:t>、当带电粒子的运动方向与磁场方向垂直时，洛伦兹力</a:t>
              </a:r>
              <a:r>
                <a:rPr kumimoji="0" lang="en-US" altLang="zh-CN" sz="2800" smtClean="0">
                  <a:solidFill>
                    <a:srgbClr val="FF3300"/>
                  </a:solidFill>
                  <a:effectLst>
                    <a:outerShdw blurRad="38100" dist="38100" dir="2700000" algn="tl">
                      <a:srgbClr val="C0C0C0"/>
                    </a:outerShdw>
                  </a:effectLst>
                  <a:ea typeface="宋体" pitchFamily="2" charset="-122"/>
                </a:rPr>
                <a:t>f</a:t>
              </a:r>
              <a:r>
                <a:rPr kumimoji="0" lang="zh-CN" altLang="en-US" sz="2800" smtClean="0">
                  <a:solidFill>
                    <a:srgbClr val="FF3300"/>
                  </a:solidFill>
                  <a:effectLst>
                    <a:outerShdw blurRad="38100" dist="38100" dir="2700000" algn="tl">
                      <a:srgbClr val="C0C0C0"/>
                    </a:outerShdw>
                  </a:effectLst>
                  <a:ea typeface="宋体" pitchFamily="2" charset="-122"/>
                </a:rPr>
                <a:t>最大；</a:t>
              </a:r>
            </a:p>
          </p:txBody>
        </p:sp>
        <p:grpSp>
          <p:nvGrpSpPr>
            <p:cNvPr id="17418" name="Group 4"/>
            <p:cNvGrpSpPr>
              <a:grpSpLocks/>
            </p:cNvGrpSpPr>
            <p:nvPr/>
          </p:nvGrpSpPr>
          <p:grpSpPr bwMode="auto">
            <a:xfrm>
              <a:off x="567" y="663"/>
              <a:ext cx="1406" cy="1724"/>
              <a:chOff x="567" y="663"/>
              <a:chExt cx="1406" cy="1724"/>
            </a:xfrm>
          </p:grpSpPr>
          <p:sp>
            <p:nvSpPr>
              <p:cNvPr id="17419" name="Line 5"/>
              <p:cNvSpPr>
                <a:spLocks noChangeShapeType="1"/>
              </p:cNvSpPr>
              <p:nvPr/>
            </p:nvSpPr>
            <p:spPr bwMode="auto">
              <a:xfrm flipV="1">
                <a:off x="567" y="1026"/>
                <a:ext cx="0" cy="136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0" name="Line 6"/>
              <p:cNvSpPr>
                <a:spLocks noChangeShapeType="1"/>
              </p:cNvSpPr>
              <p:nvPr/>
            </p:nvSpPr>
            <p:spPr bwMode="auto">
              <a:xfrm flipV="1">
                <a:off x="930" y="1026"/>
                <a:ext cx="0" cy="136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1" name="Line 7"/>
              <p:cNvSpPr>
                <a:spLocks noChangeShapeType="1"/>
              </p:cNvSpPr>
              <p:nvPr/>
            </p:nvSpPr>
            <p:spPr bwMode="auto">
              <a:xfrm flipV="1">
                <a:off x="1292" y="1026"/>
                <a:ext cx="0" cy="136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2" name="Line 8"/>
              <p:cNvSpPr>
                <a:spLocks noChangeShapeType="1"/>
              </p:cNvSpPr>
              <p:nvPr/>
            </p:nvSpPr>
            <p:spPr bwMode="auto">
              <a:xfrm flipV="1">
                <a:off x="1610" y="1026"/>
                <a:ext cx="0" cy="136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3" name="Line 9"/>
              <p:cNvSpPr>
                <a:spLocks noChangeShapeType="1"/>
              </p:cNvSpPr>
              <p:nvPr/>
            </p:nvSpPr>
            <p:spPr bwMode="auto">
              <a:xfrm flipV="1">
                <a:off x="1973" y="1026"/>
                <a:ext cx="0" cy="136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424" name="Group 10"/>
              <p:cNvGrpSpPr>
                <a:grpSpLocks/>
              </p:cNvGrpSpPr>
              <p:nvPr/>
            </p:nvGrpSpPr>
            <p:grpSpPr bwMode="auto">
              <a:xfrm>
                <a:off x="967" y="1634"/>
                <a:ext cx="144" cy="144"/>
                <a:chOff x="4032" y="3552"/>
                <a:chExt cx="576" cy="576"/>
              </a:xfrm>
            </p:grpSpPr>
            <p:sp>
              <p:nvSpPr>
                <p:cNvPr id="17429" name="Oval 11"/>
                <p:cNvSpPr>
                  <a:spLocks noChangeArrowheads="1"/>
                </p:cNvSpPr>
                <p:nvPr/>
              </p:nvSpPr>
              <p:spPr bwMode="auto">
                <a:xfrm>
                  <a:off x="4032" y="3552"/>
                  <a:ext cx="576" cy="576"/>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12"/>
                <p:cNvSpPr>
                  <a:spLocks noChangeShapeType="1"/>
                </p:cNvSpPr>
                <p:nvPr/>
              </p:nvSpPr>
              <p:spPr bwMode="auto">
                <a:xfrm>
                  <a:off x="4032" y="3840"/>
                  <a:ext cx="57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1" name="Line 13"/>
                <p:cNvSpPr>
                  <a:spLocks noChangeShapeType="1"/>
                </p:cNvSpPr>
                <p:nvPr/>
              </p:nvSpPr>
              <p:spPr bwMode="auto">
                <a:xfrm>
                  <a:off x="4320" y="3552"/>
                  <a:ext cx="0" cy="57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425" name="Line 14"/>
              <p:cNvSpPr>
                <a:spLocks noChangeShapeType="1"/>
              </p:cNvSpPr>
              <p:nvPr/>
            </p:nvSpPr>
            <p:spPr bwMode="auto">
              <a:xfrm>
                <a:off x="1111" y="1706"/>
                <a:ext cx="363"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6" name="Text Box 15"/>
              <p:cNvSpPr txBox="1">
                <a:spLocks noChangeArrowheads="1"/>
              </p:cNvSpPr>
              <p:nvPr/>
            </p:nvSpPr>
            <p:spPr bwMode="auto">
              <a:xfrm>
                <a:off x="1371" y="1641"/>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v</a:t>
                </a:r>
                <a:endParaRPr kumimoji="0" lang="en-US" altLang="zh-CN" sz="1800" b="0">
                  <a:solidFill>
                    <a:srgbClr val="0000FF"/>
                  </a:solidFill>
                  <a:ea typeface="宋体" pitchFamily="2" charset="-122"/>
                </a:endParaRPr>
              </a:p>
            </p:txBody>
          </p:sp>
          <p:sp>
            <p:nvSpPr>
              <p:cNvPr id="17427" name="Text Box 16"/>
              <p:cNvSpPr txBox="1">
                <a:spLocks noChangeArrowheads="1"/>
              </p:cNvSpPr>
              <p:nvPr/>
            </p:nvSpPr>
            <p:spPr bwMode="auto">
              <a:xfrm>
                <a:off x="917" y="1686"/>
                <a:ext cx="2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q</a:t>
                </a:r>
              </a:p>
            </p:txBody>
          </p:sp>
          <p:sp>
            <p:nvSpPr>
              <p:cNvPr id="17428" name="Text Box 17"/>
              <p:cNvSpPr txBox="1">
                <a:spLocks noChangeArrowheads="1"/>
              </p:cNvSpPr>
              <p:nvPr/>
            </p:nvSpPr>
            <p:spPr bwMode="auto">
              <a:xfrm>
                <a:off x="710" y="663"/>
                <a:ext cx="3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b="0">
                    <a:solidFill>
                      <a:srgbClr val="0000FF"/>
                    </a:solidFill>
                    <a:ea typeface="宋体" pitchFamily="2" charset="-122"/>
                  </a:rPr>
                  <a:t>B</a:t>
                </a:r>
              </a:p>
            </p:txBody>
          </p:sp>
        </p:grpSp>
      </p:grpSp>
      <p:sp>
        <p:nvSpPr>
          <p:cNvPr id="17411" name="Text Box 18"/>
          <p:cNvSpPr txBox="1">
            <a:spLocks noChangeArrowheads="1"/>
          </p:cNvSpPr>
          <p:nvPr/>
        </p:nvSpPr>
        <p:spPr bwMode="auto">
          <a:xfrm>
            <a:off x="3917950" y="2295525"/>
            <a:ext cx="200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endParaRPr kumimoji="0" lang="zh-CN" altLang="en-US" sz="2800" b="0">
              <a:solidFill>
                <a:schemeClr val="tx1"/>
              </a:solidFill>
              <a:ea typeface="宋体" pitchFamily="2" charset="-122"/>
            </a:endParaRPr>
          </a:p>
        </p:txBody>
      </p:sp>
      <p:sp>
        <p:nvSpPr>
          <p:cNvPr id="439315" name="Text Box 19"/>
          <p:cNvSpPr txBox="1">
            <a:spLocks noChangeArrowheads="1"/>
          </p:cNvSpPr>
          <p:nvPr/>
        </p:nvSpPr>
        <p:spPr bwMode="auto">
          <a:xfrm>
            <a:off x="3392488" y="2276475"/>
            <a:ext cx="608488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800">
                <a:solidFill>
                  <a:schemeClr val="tx1"/>
                </a:solidFill>
                <a:effectLst>
                  <a:outerShdw blurRad="38100" dist="38100" dir="2700000" algn="tl">
                    <a:srgbClr val="C0C0C0"/>
                  </a:outerShdw>
                </a:effectLst>
                <a:ea typeface="宋体" pitchFamily="2" charset="-122"/>
              </a:rPr>
              <a:t>实验表明：磁场越强（磁感强度越大）、电荷量越大、运动速度越快，电荷受到的洛伦兹力越大；</a:t>
            </a:r>
          </a:p>
        </p:txBody>
      </p:sp>
      <p:sp>
        <p:nvSpPr>
          <p:cNvPr id="439316" name="Text Box 20"/>
          <p:cNvSpPr txBox="1">
            <a:spLocks noChangeArrowheads="1"/>
          </p:cNvSpPr>
          <p:nvPr/>
        </p:nvSpPr>
        <p:spPr bwMode="auto">
          <a:xfrm>
            <a:off x="200025" y="404813"/>
            <a:ext cx="5172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800">
                <a:solidFill>
                  <a:srgbClr val="0000FF"/>
                </a:solidFill>
                <a:effectLst>
                  <a:outerShdw blurRad="38100" dist="38100" dir="2700000" algn="tl">
                    <a:srgbClr val="C0C0C0"/>
                  </a:outerShdw>
                </a:effectLst>
                <a:ea typeface="黑体" pitchFamily="2" charset="-122"/>
              </a:rPr>
              <a:t>三、洛伦兹力的大小</a:t>
            </a:r>
          </a:p>
        </p:txBody>
      </p:sp>
      <p:sp>
        <p:nvSpPr>
          <p:cNvPr id="439317" name="Text Box 21"/>
          <p:cNvSpPr txBox="1">
            <a:spLocks noChangeArrowheads="1"/>
          </p:cNvSpPr>
          <p:nvPr/>
        </p:nvSpPr>
        <p:spPr bwMode="auto">
          <a:xfrm>
            <a:off x="193675" y="3860800"/>
            <a:ext cx="9413875"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2800">
                <a:solidFill>
                  <a:srgbClr val="990033"/>
                </a:solidFill>
                <a:effectLst>
                  <a:outerShdw blurRad="38100" dist="38100" dir="2700000" algn="tl">
                    <a:srgbClr val="C0C0C0"/>
                  </a:outerShdw>
                </a:effectLst>
                <a:ea typeface="宋体" pitchFamily="2" charset="-122"/>
              </a:rPr>
              <a:t>可见</a:t>
            </a:r>
            <a:r>
              <a:rPr kumimoji="0" lang="en-US" altLang="zh-CN" sz="2800">
                <a:solidFill>
                  <a:srgbClr val="990033"/>
                </a:solidFill>
                <a:effectLst>
                  <a:outerShdw blurRad="38100" dist="38100" dir="2700000" algn="tl">
                    <a:srgbClr val="C0C0C0"/>
                  </a:outerShdw>
                </a:effectLst>
                <a:ea typeface="宋体" pitchFamily="2" charset="-122"/>
              </a:rPr>
              <a:t>:</a:t>
            </a:r>
            <a:r>
              <a:rPr kumimoji="0" lang="zh-CN" altLang="en-US" sz="2800">
                <a:solidFill>
                  <a:srgbClr val="0000FF"/>
                </a:solidFill>
                <a:effectLst>
                  <a:outerShdw blurRad="38100" dist="38100" dir="2700000" algn="tl">
                    <a:srgbClr val="C0C0C0"/>
                  </a:outerShdw>
                </a:effectLst>
                <a:ea typeface="宋体" pitchFamily="2" charset="-122"/>
              </a:rPr>
              <a:t>当电荷运动方向跟磁场方向</a:t>
            </a:r>
            <a:r>
              <a:rPr kumimoji="0" lang="zh-CN" altLang="en-US" sz="2800">
                <a:solidFill>
                  <a:srgbClr val="FF3300"/>
                </a:solidFill>
                <a:effectLst>
                  <a:outerShdw blurRad="38100" dist="38100" dir="2700000" algn="tl">
                    <a:srgbClr val="C0C0C0"/>
                  </a:outerShdw>
                </a:effectLst>
                <a:ea typeface="宋体" pitchFamily="2" charset="-122"/>
              </a:rPr>
              <a:t>垂直</a:t>
            </a:r>
            <a:r>
              <a:rPr kumimoji="0" lang="zh-CN" altLang="en-US" sz="2800">
                <a:solidFill>
                  <a:srgbClr val="0000FF"/>
                </a:solidFill>
                <a:effectLst>
                  <a:outerShdw blurRad="38100" dist="38100" dir="2700000" algn="tl">
                    <a:srgbClr val="C0C0C0"/>
                  </a:outerShdw>
                </a:effectLst>
                <a:ea typeface="宋体" pitchFamily="2" charset="-122"/>
              </a:rPr>
              <a:t>时洛伦兹力的大小跟三个因素相关：</a:t>
            </a:r>
            <a:r>
              <a:rPr kumimoji="0" lang="zh-CN" altLang="en-US" sz="2800">
                <a:solidFill>
                  <a:srgbClr val="FF3300"/>
                </a:solidFill>
                <a:effectLst>
                  <a:outerShdw blurRad="38100" dist="38100" dir="2700000" algn="tl">
                    <a:srgbClr val="C0C0C0"/>
                  </a:outerShdw>
                </a:effectLst>
                <a:ea typeface="宋体" pitchFamily="2" charset="-122"/>
              </a:rPr>
              <a:t>磁感应强度</a:t>
            </a:r>
            <a:r>
              <a:rPr kumimoji="0" lang="en-US" altLang="zh-CN" sz="2800">
                <a:solidFill>
                  <a:srgbClr val="FF3300"/>
                </a:solidFill>
                <a:effectLst>
                  <a:outerShdw blurRad="38100" dist="38100" dir="2700000" algn="tl">
                    <a:srgbClr val="C0C0C0"/>
                  </a:outerShdw>
                </a:effectLst>
                <a:ea typeface="宋体" pitchFamily="2" charset="-122"/>
              </a:rPr>
              <a:t>B  </a:t>
            </a:r>
            <a:r>
              <a:rPr kumimoji="0" lang="zh-CN" altLang="en-US" sz="2800">
                <a:solidFill>
                  <a:srgbClr val="FF3300"/>
                </a:solidFill>
                <a:effectLst>
                  <a:outerShdw blurRad="38100" dist="38100" dir="2700000" algn="tl">
                    <a:srgbClr val="C0C0C0"/>
                  </a:outerShdw>
                </a:effectLst>
                <a:ea typeface="宋体" pitchFamily="2" charset="-122"/>
              </a:rPr>
              <a:t>电荷量</a:t>
            </a:r>
            <a:r>
              <a:rPr kumimoji="0" lang="en-US" altLang="zh-CN" sz="2800">
                <a:solidFill>
                  <a:srgbClr val="FF3300"/>
                </a:solidFill>
                <a:effectLst>
                  <a:outerShdw blurRad="38100" dist="38100" dir="2700000" algn="tl">
                    <a:srgbClr val="C0C0C0"/>
                  </a:outerShdw>
                </a:effectLst>
                <a:ea typeface="宋体" pitchFamily="2" charset="-122"/>
              </a:rPr>
              <a:t>q    </a:t>
            </a:r>
          </a:p>
          <a:p>
            <a:pPr>
              <a:spcBef>
                <a:spcPct val="0"/>
              </a:spcBef>
              <a:defRPr/>
            </a:pPr>
            <a:r>
              <a:rPr kumimoji="0" lang="en-US" altLang="zh-CN" sz="2800">
                <a:solidFill>
                  <a:srgbClr val="FF3300"/>
                </a:solidFill>
                <a:effectLst>
                  <a:outerShdw blurRad="38100" dist="38100" dir="2700000" algn="tl">
                    <a:srgbClr val="C0C0C0"/>
                  </a:outerShdw>
                </a:effectLst>
                <a:ea typeface="宋体" pitchFamily="2" charset="-122"/>
              </a:rPr>
              <a:t>                                </a:t>
            </a:r>
            <a:r>
              <a:rPr kumimoji="0" lang="zh-CN" altLang="en-US" sz="2800">
                <a:solidFill>
                  <a:srgbClr val="FF3300"/>
                </a:solidFill>
                <a:effectLst>
                  <a:outerShdw blurRad="38100" dist="38100" dir="2700000" algn="tl">
                    <a:srgbClr val="C0C0C0"/>
                  </a:outerShdw>
                </a:effectLst>
                <a:ea typeface="宋体" pitchFamily="2" charset="-122"/>
              </a:rPr>
              <a:t>电荷运动快慢 </a:t>
            </a:r>
            <a:r>
              <a:rPr kumimoji="0" lang="en-US" altLang="zh-CN" sz="2800">
                <a:solidFill>
                  <a:srgbClr val="FF3300"/>
                </a:solidFill>
                <a:effectLst>
                  <a:outerShdw blurRad="38100" dist="38100" dir="2700000" algn="tl">
                    <a:srgbClr val="C0C0C0"/>
                  </a:outerShdw>
                </a:effectLst>
                <a:ea typeface="宋体" pitchFamily="2" charset="-122"/>
              </a:rPr>
              <a:t>v</a:t>
            </a:r>
          </a:p>
          <a:p>
            <a:pPr>
              <a:spcBef>
                <a:spcPct val="0"/>
              </a:spcBef>
              <a:defRPr/>
            </a:pPr>
            <a:endParaRPr kumimoji="0" lang="en-US" altLang="zh-CN" sz="2800">
              <a:solidFill>
                <a:srgbClr val="FF3300"/>
              </a:solidFill>
              <a:effectLst>
                <a:outerShdw blurRad="38100" dist="38100" dir="2700000" algn="tl">
                  <a:srgbClr val="C0C0C0"/>
                </a:outerShdw>
              </a:effectLst>
              <a:ea typeface="宋体" pitchFamily="2" charset="-122"/>
            </a:endParaRPr>
          </a:p>
          <a:p>
            <a:pPr>
              <a:spcBef>
                <a:spcPct val="0"/>
              </a:spcBef>
              <a:defRPr/>
            </a:pPr>
            <a:endParaRPr kumimoji="0" lang="zh-CN" altLang="en-US" sz="1800">
              <a:solidFill>
                <a:srgbClr val="FF3300"/>
              </a:solidFill>
              <a:effectLst>
                <a:outerShdw blurRad="38100" dist="38100" dir="2700000" algn="tl">
                  <a:srgbClr val="C0C0C0"/>
                </a:outerShdw>
              </a:effectLst>
              <a:ea typeface="宋体" pitchFamily="2" charset="-122"/>
            </a:endParaRPr>
          </a:p>
        </p:txBody>
      </p:sp>
      <p:sp>
        <p:nvSpPr>
          <p:cNvPr id="439318" name="Text Box 22"/>
          <p:cNvSpPr txBox="1">
            <a:spLocks noChangeArrowheads="1"/>
          </p:cNvSpPr>
          <p:nvPr/>
        </p:nvSpPr>
        <p:spPr bwMode="auto">
          <a:xfrm>
            <a:off x="819150" y="5373688"/>
            <a:ext cx="8632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lang="zh-CN" altLang="en-US">
                <a:solidFill>
                  <a:schemeClr val="hlink"/>
                </a:solidFill>
                <a:effectLst>
                  <a:outerShdw blurRad="38100" dist="38100" dir="2700000" algn="tl">
                    <a:srgbClr val="C0C0C0"/>
                  </a:outerShdw>
                </a:effectLst>
                <a:ea typeface="宋体" pitchFamily="2" charset="-122"/>
              </a:rPr>
              <a:t>总结：</a:t>
            </a:r>
            <a:r>
              <a:rPr lang="zh-CN" altLang="en-US">
                <a:solidFill>
                  <a:srgbClr val="990033"/>
                </a:solidFill>
                <a:effectLst>
                  <a:outerShdw blurRad="38100" dist="38100" dir="2700000" algn="tl">
                    <a:srgbClr val="C0C0C0"/>
                  </a:outerShdw>
                </a:effectLst>
                <a:ea typeface="宋体" pitchFamily="2" charset="-122"/>
              </a:rPr>
              <a:t>洛仑兹力：</a:t>
            </a:r>
            <a:r>
              <a:rPr lang="en-US" altLang="zh-CN">
                <a:solidFill>
                  <a:srgbClr val="FF3300"/>
                </a:solidFill>
                <a:effectLst>
                  <a:outerShdw blurRad="38100" dist="38100" dir="2700000" algn="tl">
                    <a:srgbClr val="C0C0C0"/>
                  </a:outerShdw>
                </a:effectLst>
                <a:ea typeface="宋体" pitchFamily="2" charset="-122"/>
              </a:rPr>
              <a:t>f=qVB  </a:t>
            </a:r>
            <a:r>
              <a:rPr lang="en-US" altLang="zh-CN">
                <a:solidFill>
                  <a:srgbClr val="990033"/>
                </a:solidFill>
                <a:effectLst>
                  <a:outerShdw blurRad="38100" dist="38100" dir="2700000" algn="tl">
                    <a:srgbClr val="C0C0C0"/>
                  </a:outerShdw>
                </a:effectLst>
                <a:ea typeface="宋体" pitchFamily="2" charset="-122"/>
              </a:rPr>
              <a:t>   (V</a:t>
            </a:r>
            <a:r>
              <a:rPr lang="zh-CN" altLang="en-US">
                <a:solidFill>
                  <a:srgbClr val="990033"/>
                </a:solidFill>
                <a:effectLst>
                  <a:outerShdw blurRad="38100" dist="38100" dir="2700000" algn="tl">
                    <a:srgbClr val="C0C0C0"/>
                  </a:outerShdw>
                </a:effectLst>
                <a:ea typeface="宋体" pitchFamily="2" charset="-122"/>
              </a:rPr>
              <a:t>垂直</a:t>
            </a:r>
            <a:r>
              <a:rPr lang="en-US" altLang="zh-CN">
                <a:solidFill>
                  <a:srgbClr val="990033"/>
                </a:solidFill>
                <a:effectLst>
                  <a:outerShdw blurRad="38100" dist="38100" dir="2700000" algn="tl">
                    <a:srgbClr val="C0C0C0"/>
                  </a:outerShdw>
                </a:effectLst>
                <a:ea typeface="宋体" pitchFamily="2" charset="-122"/>
              </a:rPr>
              <a:t>B</a:t>
            </a:r>
            <a:r>
              <a:rPr lang="zh-CN" altLang="en-US">
                <a:solidFill>
                  <a:srgbClr val="990033"/>
                </a:solidFill>
                <a:effectLst>
                  <a:outerShdw blurRad="38100" dist="38100" dir="2700000" algn="tl">
                    <a:srgbClr val="C0C0C0"/>
                  </a:outerShdw>
                </a:effectLst>
                <a:ea typeface="宋体" pitchFamily="2" charset="-122"/>
              </a:rPr>
              <a:t>）</a:t>
            </a:r>
            <a:endParaRPr kumimoji="0" lang="zh-CN" altLang="en-US">
              <a:solidFill>
                <a:srgbClr val="FF3300"/>
              </a:solidFill>
              <a:effectLst>
                <a:outerShdw blurRad="38100" dist="38100" dir="2700000" algn="tl">
                  <a:srgbClr val="C0C0C0"/>
                </a:outerShdw>
              </a:effectLst>
              <a:ea typeface="宋体" pitchFamily="2" charset="-122"/>
            </a:endParaRPr>
          </a:p>
        </p:txBody>
      </p:sp>
      <p:sp>
        <p:nvSpPr>
          <p:cNvPr id="439319" name="Text Box 23"/>
          <p:cNvSpPr txBox="1">
            <a:spLocks noChangeArrowheads="1"/>
          </p:cNvSpPr>
          <p:nvPr/>
        </p:nvSpPr>
        <p:spPr bwMode="auto">
          <a:xfrm>
            <a:off x="5811838" y="4941888"/>
            <a:ext cx="3743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endParaRPr kumimoji="0" lang="zh-CN" altLang="en-US" sz="2800">
              <a:solidFill>
                <a:srgbClr val="FF3300"/>
              </a:solidFill>
              <a:effectLst>
                <a:outerShdw blurRad="38100" dist="38100" dir="2700000" algn="tl">
                  <a:srgbClr val="C0C0C0"/>
                </a:outerShdw>
              </a:effectLst>
              <a:ea typeface="宋体" pitchFamily="2" charset="-122"/>
            </a:endParaRPr>
          </a:p>
          <a:p>
            <a:pPr>
              <a:spcBef>
                <a:spcPct val="0"/>
              </a:spcBef>
              <a:defRPr/>
            </a:pPr>
            <a:endParaRPr kumimoji="0" lang="zh-CN" altLang="en-US" sz="2800">
              <a:solidFill>
                <a:srgbClr val="FF3300"/>
              </a:solidFill>
              <a:effectLst>
                <a:outerShdw blurRad="38100" dist="38100" dir="2700000" algn="tl">
                  <a:srgbClr val="C0C0C0"/>
                </a:outerShdw>
              </a:effectLst>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92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93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93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93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439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15" grpId="0"/>
      <p:bldP spid="439317" grpId="0"/>
      <p:bldP spid="439318" grpId="0"/>
      <p:bldP spid="4393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833563" y="2276475"/>
            <a:ext cx="4757737" cy="3024188"/>
            <a:chOff x="1066" y="1434"/>
            <a:chExt cx="2767" cy="1905"/>
          </a:xfrm>
        </p:grpSpPr>
        <p:pic>
          <p:nvPicPr>
            <p:cNvPr id="184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434"/>
              <a:ext cx="2767"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Line 4"/>
            <p:cNvSpPr>
              <a:spLocks noChangeShapeType="1"/>
            </p:cNvSpPr>
            <p:nvPr/>
          </p:nvSpPr>
          <p:spPr bwMode="auto">
            <a:xfrm flipV="1">
              <a:off x="1837" y="1888"/>
              <a:ext cx="1225" cy="1075"/>
            </a:xfrm>
            <a:prstGeom prst="line">
              <a:avLst/>
            </a:prstGeom>
            <a:noFill/>
            <a:ln w="5715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pic>
          <p:nvPicPr>
            <p:cNvPr id="18448" name="Picture 5"/>
            <p:cNvPicPr>
              <a:picLocks noChangeAspect="1" noChangeArrowheads="1"/>
            </p:cNvPicPr>
            <p:nvPr/>
          </p:nvPicPr>
          <p:blipFill>
            <a:blip r:embed="rId4">
              <a:extLst>
                <a:ext uri="{28A0092B-C50C-407E-A947-70E740481C1C}">
                  <a14:useLocalDpi xmlns:a14="http://schemas.microsoft.com/office/drawing/2010/main" val="0"/>
                </a:ext>
              </a:extLst>
            </a:blip>
            <a:srcRect t="24387"/>
            <a:stretch>
              <a:fillRect/>
            </a:stretch>
          </p:blipFill>
          <p:spPr bwMode="auto">
            <a:xfrm rot="1541622">
              <a:off x="2140" y="2743"/>
              <a:ext cx="19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Line 6"/>
            <p:cNvSpPr>
              <a:spLocks noChangeShapeType="1"/>
            </p:cNvSpPr>
            <p:nvPr/>
          </p:nvSpPr>
          <p:spPr bwMode="auto">
            <a:xfrm>
              <a:off x="1847" y="2962"/>
              <a:ext cx="684"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845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 y="2656"/>
              <a:ext cx="187"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Text Box 8"/>
            <p:cNvSpPr txBox="1">
              <a:spLocks noChangeArrowheads="1"/>
            </p:cNvSpPr>
            <p:nvPr/>
          </p:nvSpPr>
          <p:spPr bwMode="auto">
            <a:xfrm>
              <a:off x="2472" y="1752"/>
              <a:ext cx="36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en-US" altLang="zh-CN" sz="3200">
                  <a:solidFill>
                    <a:schemeClr val="tx1"/>
                  </a:solidFill>
                  <a:ea typeface="宋体" pitchFamily="2" charset="-122"/>
                </a:rPr>
                <a:t>V</a:t>
              </a:r>
            </a:p>
          </p:txBody>
        </p:sp>
      </p:grpSp>
      <p:sp>
        <p:nvSpPr>
          <p:cNvPr id="440329" name="Text Box 9"/>
          <p:cNvSpPr txBox="1">
            <a:spLocks noChangeArrowheads="1"/>
          </p:cNvSpPr>
          <p:nvPr/>
        </p:nvSpPr>
        <p:spPr bwMode="auto">
          <a:xfrm>
            <a:off x="508000" y="836613"/>
            <a:ext cx="88931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lang="zh-CN" altLang="en-US" sz="3200">
                <a:solidFill>
                  <a:srgbClr val="0000FF"/>
                </a:solidFill>
                <a:effectLst>
                  <a:outerShdw blurRad="38100" dist="38100" dir="2700000" algn="tl">
                    <a:srgbClr val="C0C0C0"/>
                  </a:outerShdw>
                </a:effectLst>
                <a:latin typeface="宋体" pitchFamily="2" charset="-122"/>
                <a:ea typeface="宋体" pitchFamily="2" charset="-122"/>
              </a:rPr>
              <a:t>［想一想］若此电子不垂直射入磁场，</a:t>
            </a:r>
          </a:p>
          <a:p>
            <a:pPr>
              <a:spcBef>
                <a:spcPct val="0"/>
              </a:spcBef>
              <a:defRPr/>
            </a:pPr>
            <a:r>
              <a:rPr lang="zh-CN" altLang="en-US" sz="3200">
                <a:solidFill>
                  <a:srgbClr val="0000FF"/>
                </a:solidFill>
                <a:effectLst>
                  <a:outerShdw blurRad="38100" dist="38100" dir="2700000" algn="tl">
                    <a:srgbClr val="C0C0C0"/>
                  </a:outerShdw>
                </a:effectLst>
                <a:latin typeface="宋体" pitchFamily="2" charset="-122"/>
                <a:ea typeface="宋体" pitchFamily="2" charset="-122"/>
              </a:rPr>
              <a:t>          电子受到的洛伦兹力又如何呢</a:t>
            </a:r>
            <a:r>
              <a:rPr lang="zh-CN" altLang="en-US" sz="3200">
                <a:solidFill>
                  <a:srgbClr val="0000FF"/>
                </a:solidFill>
                <a:effectLst>
                  <a:outerShdw blurRad="38100" dist="38100" dir="2700000" algn="tl">
                    <a:srgbClr val="C0C0C0"/>
                  </a:outerShdw>
                </a:effectLst>
                <a:latin typeface="Times New Roman" pitchFamily="18" charset="0"/>
                <a:ea typeface="宋体" pitchFamily="2" charset="-122"/>
              </a:rPr>
              <a:t> ？</a:t>
            </a:r>
          </a:p>
        </p:txBody>
      </p:sp>
      <p:graphicFrame>
        <p:nvGraphicFramePr>
          <p:cNvPr id="440330" name="Object 10"/>
          <p:cNvGraphicFramePr>
            <a:graphicFrameLocks noChangeAspect="1"/>
          </p:cNvGraphicFramePr>
          <p:nvPr/>
        </p:nvGraphicFramePr>
        <p:xfrm>
          <a:off x="350838" y="5445125"/>
          <a:ext cx="9555162" cy="847725"/>
        </p:xfrm>
        <a:graphic>
          <a:graphicData uri="http://schemas.openxmlformats.org/presentationml/2006/ole">
            <mc:AlternateContent xmlns:mc="http://schemas.openxmlformats.org/markup-compatibility/2006">
              <mc:Choice xmlns:v="urn:schemas-microsoft-com:vml" Requires="v">
                <p:oleObj spid="_x0000_s18452" name="Equation" r:id="rId6" imgW="1968500" imgH="215900" progId="Equation.DSMT4">
                  <p:embed/>
                </p:oleObj>
              </mc:Choice>
              <mc:Fallback>
                <p:oleObj name="Equation" r:id="rId6" imgW="1968500" imgH="2159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38" y="5445125"/>
                        <a:ext cx="9555162"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0331" name="Group 11"/>
          <p:cNvGrpSpPr>
            <a:grpSpLocks/>
          </p:cNvGrpSpPr>
          <p:nvPr/>
        </p:nvGrpSpPr>
        <p:grpSpPr bwMode="auto">
          <a:xfrm>
            <a:off x="4094163" y="2708275"/>
            <a:ext cx="2324100" cy="2801938"/>
            <a:chOff x="2986" y="1221"/>
            <a:chExt cx="1351" cy="1765"/>
          </a:xfrm>
        </p:grpSpPr>
        <p:grpSp>
          <p:nvGrpSpPr>
            <p:cNvPr id="18438" name="Group 12"/>
            <p:cNvGrpSpPr>
              <a:grpSpLocks/>
            </p:cNvGrpSpPr>
            <p:nvPr/>
          </p:nvGrpSpPr>
          <p:grpSpPr bwMode="auto">
            <a:xfrm>
              <a:off x="2986" y="1348"/>
              <a:ext cx="1351" cy="1309"/>
              <a:chOff x="2986" y="1348"/>
              <a:chExt cx="1351" cy="1309"/>
            </a:xfrm>
          </p:grpSpPr>
          <p:sp>
            <p:nvSpPr>
              <p:cNvPr id="18441" name="Line 13"/>
              <p:cNvSpPr>
                <a:spLocks noChangeShapeType="1"/>
              </p:cNvSpPr>
              <p:nvPr/>
            </p:nvSpPr>
            <p:spPr bwMode="auto">
              <a:xfrm rot="181780" flipV="1">
                <a:off x="3003" y="2024"/>
                <a:ext cx="1329" cy="21"/>
              </a:xfrm>
              <a:prstGeom prst="line">
                <a:avLst/>
              </a:prstGeom>
              <a:noFill/>
              <a:ln w="28575">
                <a:solidFill>
                  <a:srgbClr val="8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2" name="Line 14"/>
              <p:cNvSpPr>
                <a:spLocks noChangeShapeType="1"/>
              </p:cNvSpPr>
              <p:nvPr/>
            </p:nvSpPr>
            <p:spPr bwMode="auto">
              <a:xfrm rot="181780" flipV="1">
                <a:off x="3020" y="1348"/>
                <a:ext cx="680" cy="680"/>
              </a:xfrm>
              <a:prstGeom prst="line">
                <a:avLst/>
              </a:prstGeom>
              <a:noFill/>
              <a:ln w="28575">
                <a:solidFill>
                  <a:srgbClr val="8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3" name="Line 15"/>
              <p:cNvSpPr>
                <a:spLocks noChangeShapeType="1"/>
              </p:cNvSpPr>
              <p:nvPr/>
            </p:nvSpPr>
            <p:spPr bwMode="auto">
              <a:xfrm rot="181780">
                <a:off x="2986" y="2026"/>
                <a:ext cx="666" cy="631"/>
              </a:xfrm>
              <a:prstGeom prst="line">
                <a:avLst/>
              </a:prstGeom>
              <a:noFill/>
              <a:ln w="28575">
                <a:solidFill>
                  <a:srgbClr val="8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4" name="Line 16"/>
              <p:cNvSpPr>
                <a:spLocks noChangeShapeType="1"/>
              </p:cNvSpPr>
              <p:nvPr/>
            </p:nvSpPr>
            <p:spPr bwMode="auto">
              <a:xfrm rot="181780" flipV="1">
                <a:off x="3652" y="2071"/>
                <a:ext cx="628" cy="586"/>
              </a:xfrm>
              <a:prstGeom prst="line">
                <a:avLst/>
              </a:prstGeom>
              <a:noFill/>
              <a:ln w="28575">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45" name="Line 17"/>
              <p:cNvSpPr>
                <a:spLocks noChangeShapeType="1"/>
              </p:cNvSpPr>
              <p:nvPr/>
            </p:nvSpPr>
            <p:spPr bwMode="auto">
              <a:xfrm rot="181780">
                <a:off x="3700" y="1393"/>
                <a:ext cx="637" cy="642"/>
              </a:xfrm>
              <a:prstGeom prst="line">
                <a:avLst/>
              </a:prstGeom>
              <a:noFill/>
              <a:ln w="28575">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8439" name="Text Box 18"/>
            <p:cNvSpPr txBox="1">
              <a:spLocks noChangeArrowheads="1"/>
            </p:cNvSpPr>
            <p:nvPr/>
          </p:nvSpPr>
          <p:spPr bwMode="auto">
            <a:xfrm>
              <a:off x="3833" y="1221"/>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i="1">
                  <a:solidFill>
                    <a:schemeClr val="tx1"/>
                  </a:solidFill>
                  <a:latin typeface="Times New Roman" pitchFamily="18" charset="0"/>
                  <a:ea typeface="宋体" pitchFamily="2" charset="-122"/>
                </a:rPr>
                <a:t>B</a:t>
              </a:r>
              <a:r>
                <a:rPr kumimoji="0" lang="en-US" altLang="zh-CN" sz="2800" baseline="-25000">
                  <a:solidFill>
                    <a:schemeClr val="tx1"/>
                  </a:solidFill>
                  <a:latin typeface="Times New Roman" pitchFamily="18" charset="0"/>
                  <a:ea typeface="宋体" pitchFamily="2" charset="-122"/>
                </a:rPr>
                <a:t>1</a:t>
              </a:r>
              <a:endParaRPr kumimoji="0" lang="en-US" altLang="zh-CN" sz="2800" i="1" baseline="-25000">
                <a:solidFill>
                  <a:schemeClr val="tx1"/>
                </a:solidFill>
                <a:latin typeface="Times New Roman" pitchFamily="18" charset="0"/>
                <a:ea typeface="宋体" pitchFamily="2" charset="-122"/>
              </a:endParaRPr>
            </a:p>
          </p:txBody>
        </p:sp>
        <p:sp>
          <p:nvSpPr>
            <p:cNvPr id="18440" name="Text Box 19"/>
            <p:cNvSpPr txBox="1">
              <a:spLocks noChangeArrowheads="1"/>
            </p:cNvSpPr>
            <p:nvPr/>
          </p:nvSpPr>
          <p:spPr bwMode="auto">
            <a:xfrm>
              <a:off x="3470" y="2659"/>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i="1">
                  <a:solidFill>
                    <a:schemeClr val="tx1"/>
                  </a:solidFill>
                  <a:latin typeface="Times New Roman" pitchFamily="18" charset="0"/>
                  <a:ea typeface="宋体" pitchFamily="2" charset="-122"/>
                </a:rPr>
                <a:t>B</a:t>
              </a:r>
              <a:r>
                <a:rPr kumimoji="0" lang="en-US" altLang="zh-CN" sz="2800" baseline="-25000">
                  <a:solidFill>
                    <a:schemeClr val="tx1"/>
                  </a:solidFill>
                  <a:latin typeface="Times New Roman" pitchFamily="18" charset="0"/>
                  <a:ea typeface="宋体" pitchFamily="2" charset="-122"/>
                </a:rPr>
                <a:t>2</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500"/>
                                  </p:stCondLst>
                                  <p:childTnLst>
                                    <p:set>
                                      <p:cBhvr>
                                        <p:cTn id="6" dur="1" fill="hold">
                                          <p:stCondLst>
                                            <p:cond delay="0"/>
                                          </p:stCondLst>
                                        </p:cTn>
                                        <p:tgtEl>
                                          <p:spTgt spid="4403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440330"/>
                                        </p:tgtEl>
                                        <p:attrNameLst>
                                          <p:attrName>style.visibility</p:attrName>
                                        </p:attrNameLst>
                                      </p:cBhvr>
                                      <p:to>
                                        <p:strVal val="visible"/>
                                      </p:to>
                                    </p:set>
                                    <p:anim calcmode="lin" valueType="num">
                                      <p:cBhvr additive="base">
                                        <p:cTn id="11" dur="500" fill="hold"/>
                                        <p:tgtEl>
                                          <p:spTgt spid="440330"/>
                                        </p:tgtEl>
                                        <p:attrNameLst>
                                          <p:attrName>ppt_x</p:attrName>
                                        </p:attrNameLst>
                                      </p:cBhvr>
                                      <p:tavLst>
                                        <p:tav tm="0">
                                          <p:val>
                                            <p:strVal val="#ppt_x"/>
                                          </p:val>
                                        </p:tav>
                                        <p:tav tm="100000">
                                          <p:val>
                                            <p:strVal val="#ppt_x"/>
                                          </p:val>
                                        </p:tav>
                                      </p:tavLst>
                                    </p:anim>
                                    <p:anim calcmode="lin" valueType="num">
                                      <p:cBhvr additive="base">
                                        <p:cTn id="12" dur="500" fill="hold"/>
                                        <p:tgtEl>
                                          <p:spTgt spid="440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ext Box 2"/>
          <p:cNvSpPr txBox="1">
            <a:spLocks noChangeArrowheads="1"/>
          </p:cNvSpPr>
          <p:nvPr/>
        </p:nvSpPr>
        <p:spPr bwMode="auto">
          <a:xfrm>
            <a:off x="330200" y="333375"/>
            <a:ext cx="660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lang="zh-CN" altLang="en-US" sz="3200">
                <a:solidFill>
                  <a:schemeClr val="tx1"/>
                </a:solidFill>
                <a:ea typeface="黑体" pitchFamily="2" charset="-122"/>
              </a:rPr>
              <a:t>四、探究洛伦兹力的表达式：</a:t>
            </a:r>
          </a:p>
        </p:txBody>
      </p:sp>
      <p:sp>
        <p:nvSpPr>
          <p:cNvPr id="418819" name="Text Box 3"/>
          <p:cNvSpPr txBox="1">
            <a:spLocks noChangeArrowheads="1"/>
          </p:cNvSpPr>
          <p:nvPr/>
        </p:nvSpPr>
        <p:spPr bwMode="auto">
          <a:xfrm>
            <a:off x="247650" y="1019175"/>
            <a:ext cx="9204325" cy="505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lnSpc>
                <a:spcPct val="120000"/>
              </a:lnSpc>
            </a:pPr>
            <a:r>
              <a:rPr kumimoji="0" lang="zh-CN" altLang="en-US" sz="2800">
                <a:solidFill>
                  <a:srgbClr val="000404"/>
                </a:solidFill>
                <a:latin typeface="黑体" pitchFamily="2" charset="-122"/>
                <a:ea typeface="黑体" pitchFamily="2" charset="-122"/>
              </a:rPr>
              <a:t>    设有一段长为</a:t>
            </a:r>
            <a:r>
              <a:rPr kumimoji="0" lang="en-US" altLang="zh-CN" sz="2800">
                <a:solidFill>
                  <a:srgbClr val="000404"/>
                </a:solidFill>
                <a:latin typeface="黑体" pitchFamily="2" charset="-122"/>
                <a:ea typeface="黑体" pitchFamily="2" charset="-122"/>
              </a:rPr>
              <a:t>L</a:t>
            </a:r>
            <a:r>
              <a:rPr kumimoji="0" lang="zh-CN" altLang="en-US" sz="2800">
                <a:solidFill>
                  <a:srgbClr val="000404"/>
                </a:solidFill>
                <a:latin typeface="黑体" pitchFamily="2" charset="-122"/>
                <a:ea typeface="黑体" pitchFamily="2" charset="-122"/>
              </a:rPr>
              <a:t>，横截面积为</a:t>
            </a:r>
            <a:r>
              <a:rPr kumimoji="0" lang="en-US" altLang="zh-CN" sz="2800">
                <a:solidFill>
                  <a:srgbClr val="000404"/>
                </a:solidFill>
                <a:latin typeface="黑体" pitchFamily="2" charset="-122"/>
                <a:ea typeface="黑体" pitchFamily="2" charset="-122"/>
              </a:rPr>
              <a:t>S</a:t>
            </a:r>
            <a:r>
              <a:rPr kumimoji="0" lang="zh-CN" altLang="en-US" sz="2800">
                <a:solidFill>
                  <a:srgbClr val="000404"/>
                </a:solidFill>
                <a:latin typeface="黑体" pitchFamily="2" charset="-122"/>
                <a:ea typeface="黑体" pitchFamily="2" charset="-122"/>
              </a:rPr>
              <a:t>的直导线，单位体积内的自由电荷数为</a:t>
            </a:r>
            <a:r>
              <a:rPr kumimoji="0" lang="en-US" altLang="zh-CN" sz="2800">
                <a:solidFill>
                  <a:srgbClr val="000404"/>
                </a:solidFill>
                <a:latin typeface="黑体" pitchFamily="2" charset="-122"/>
                <a:ea typeface="黑体" pitchFamily="2" charset="-122"/>
              </a:rPr>
              <a:t>n</a:t>
            </a:r>
            <a:r>
              <a:rPr kumimoji="0" lang="zh-CN" altLang="en-US" sz="2800">
                <a:solidFill>
                  <a:srgbClr val="000404"/>
                </a:solidFill>
                <a:latin typeface="黑体" pitchFamily="2" charset="-122"/>
                <a:ea typeface="黑体" pitchFamily="2" charset="-122"/>
              </a:rPr>
              <a:t>，每个自由电荷的电荷量为</a:t>
            </a:r>
            <a:r>
              <a:rPr kumimoji="0" lang="en-US" altLang="zh-CN" sz="2800">
                <a:solidFill>
                  <a:srgbClr val="000404"/>
                </a:solidFill>
                <a:latin typeface="黑体" pitchFamily="2" charset="-122"/>
                <a:ea typeface="黑体" pitchFamily="2" charset="-122"/>
              </a:rPr>
              <a:t>q</a:t>
            </a:r>
            <a:r>
              <a:rPr kumimoji="0" lang="zh-CN" altLang="en-US" sz="2800">
                <a:solidFill>
                  <a:srgbClr val="000404"/>
                </a:solidFill>
                <a:latin typeface="黑体" pitchFamily="2" charset="-122"/>
                <a:ea typeface="黑体" pitchFamily="2" charset="-122"/>
              </a:rPr>
              <a:t>，自由电荷定向移动的速率为</a:t>
            </a:r>
            <a:r>
              <a:rPr kumimoji="0" lang="en-US" altLang="zh-CN" sz="2800">
                <a:solidFill>
                  <a:srgbClr val="000404"/>
                </a:solidFill>
                <a:latin typeface="黑体" pitchFamily="2" charset="-122"/>
                <a:ea typeface="黑体" pitchFamily="2" charset="-122"/>
              </a:rPr>
              <a:t>v</a:t>
            </a:r>
            <a:r>
              <a:rPr kumimoji="0" lang="zh-CN" altLang="en-US" sz="2800">
                <a:solidFill>
                  <a:srgbClr val="000404"/>
                </a:solidFill>
                <a:latin typeface="黑体" pitchFamily="2" charset="-122"/>
                <a:ea typeface="黑体" pitchFamily="2" charset="-122"/>
              </a:rPr>
              <a:t>。这段通电导线垂直磁场方向放入磁感应强度为</a:t>
            </a:r>
            <a:r>
              <a:rPr kumimoji="0" lang="en-US" altLang="zh-CN" sz="2800">
                <a:solidFill>
                  <a:srgbClr val="000404"/>
                </a:solidFill>
                <a:latin typeface="黑体" pitchFamily="2" charset="-122"/>
                <a:ea typeface="黑体" pitchFamily="2" charset="-122"/>
              </a:rPr>
              <a:t>B</a:t>
            </a:r>
            <a:r>
              <a:rPr kumimoji="0" lang="zh-CN" altLang="en-US" sz="2800">
                <a:solidFill>
                  <a:srgbClr val="000404"/>
                </a:solidFill>
                <a:latin typeface="黑体" pitchFamily="2" charset="-122"/>
                <a:ea typeface="黑体" pitchFamily="2" charset="-122"/>
              </a:rPr>
              <a:t>的匀强磁场中，求</a:t>
            </a:r>
          </a:p>
          <a:p>
            <a:pPr eaLnBrk="1" hangingPunct="1">
              <a:lnSpc>
                <a:spcPct val="120000"/>
              </a:lnSpc>
            </a:pPr>
            <a:r>
              <a:rPr kumimoji="0" lang="zh-CN" altLang="en-US" sz="2800">
                <a:solidFill>
                  <a:srgbClr val="000404"/>
                </a:solidFill>
                <a:latin typeface="黑体" pitchFamily="2" charset="-122"/>
                <a:ea typeface="黑体" pitchFamily="2" charset="-122"/>
              </a:rPr>
              <a:t>（</a:t>
            </a:r>
            <a:r>
              <a:rPr kumimoji="0" lang="en-US" altLang="zh-CN" sz="2800">
                <a:solidFill>
                  <a:srgbClr val="000404"/>
                </a:solidFill>
                <a:latin typeface="黑体" pitchFamily="2" charset="-122"/>
                <a:ea typeface="黑体" pitchFamily="2" charset="-122"/>
              </a:rPr>
              <a:t>1</a:t>
            </a:r>
            <a:r>
              <a:rPr kumimoji="0" lang="zh-CN" altLang="en-US" sz="2800">
                <a:solidFill>
                  <a:srgbClr val="000404"/>
                </a:solidFill>
                <a:latin typeface="黑体" pitchFamily="2" charset="-122"/>
                <a:ea typeface="黑体" pitchFamily="2" charset="-122"/>
              </a:rPr>
              <a:t>）电流强度</a:t>
            </a:r>
            <a:r>
              <a:rPr kumimoji="0" lang="en-US" altLang="zh-CN" sz="2800">
                <a:solidFill>
                  <a:srgbClr val="000404"/>
                </a:solidFill>
                <a:latin typeface="黑体" pitchFamily="2" charset="-122"/>
                <a:ea typeface="黑体" pitchFamily="2" charset="-122"/>
              </a:rPr>
              <a:t>I</a:t>
            </a:r>
            <a:r>
              <a:rPr kumimoji="0" lang="zh-CN" altLang="en-US" sz="2800">
                <a:solidFill>
                  <a:srgbClr val="000404"/>
                </a:solidFill>
                <a:latin typeface="黑体" pitchFamily="2" charset="-122"/>
                <a:ea typeface="黑体" pitchFamily="2" charset="-122"/>
              </a:rPr>
              <a:t>。</a:t>
            </a:r>
          </a:p>
          <a:p>
            <a:pPr eaLnBrk="1" hangingPunct="1">
              <a:lnSpc>
                <a:spcPct val="120000"/>
              </a:lnSpc>
            </a:pPr>
            <a:r>
              <a:rPr kumimoji="0" lang="zh-CN" altLang="en-US" sz="2800">
                <a:solidFill>
                  <a:srgbClr val="000404"/>
                </a:solidFill>
                <a:latin typeface="黑体" pitchFamily="2" charset="-122"/>
                <a:ea typeface="黑体" pitchFamily="2" charset="-122"/>
              </a:rPr>
              <a:t>（</a:t>
            </a:r>
            <a:r>
              <a:rPr kumimoji="0" lang="en-US" altLang="zh-CN" sz="2800">
                <a:solidFill>
                  <a:srgbClr val="000404"/>
                </a:solidFill>
                <a:latin typeface="黑体" pitchFamily="2" charset="-122"/>
                <a:ea typeface="黑体" pitchFamily="2" charset="-122"/>
              </a:rPr>
              <a:t>2</a:t>
            </a:r>
            <a:r>
              <a:rPr kumimoji="0" lang="zh-CN" altLang="en-US" sz="2800">
                <a:solidFill>
                  <a:srgbClr val="000404"/>
                </a:solidFill>
                <a:latin typeface="黑体" pitchFamily="2" charset="-122"/>
                <a:ea typeface="黑体" pitchFamily="2" charset="-122"/>
              </a:rPr>
              <a:t>）</a:t>
            </a:r>
            <a:r>
              <a:rPr kumimoji="0" lang="zh-CN" altLang="en-US" sz="2800">
                <a:solidFill>
                  <a:srgbClr val="000404"/>
                </a:solidFill>
                <a:ea typeface="黑体" pitchFamily="2" charset="-122"/>
              </a:rPr>
              <a:t>通电导线所受的安培力</a:t>
            </a:r>
            <a:r>
              <a:rPr kumimoji="0" lang="zh-CN" altLang="en-US" sz="1800">
                <a:solidFill>
                  <a:srgbClr val="000404"/>
                </a:solidFill>
                <a:ea typeface="宋体" pitchFamily="2" charset="-122"/>
              </a:rPr>
              <a:t>。</a:t>
            </a:r>
            <a:endParaRPr kumimoji="0" lang="zh-CN" altLang="en-US" sz="2800">
              <a:solidFill>
                <a:srgbClr val="000404"/>
              </a:solidFill>
              <a:latin typeface="黑体" pitchFamily="2" charset="-122"/>
              <a:ea typeface="黑体" pitchFamily="2" charset="-122"/>
            </a:endParaRPr>
          </a:p>
          <a:p>
            <a:pPr eaLnBrk="1" hangingPunct="1">
              <a:lnSpc>
                <a:spcPct val="120000"/>
              </a:lnSpc>
            </a:pPr>
            <a:r>
              <a:rPr kumimoji="0" lang="zh-CN" altLang="en-US" sz="2800">
                <a:solidFill>
                  <a:srgbClr val="000404"/>
                </a:solidFill>
                <a:latin typeface="黑体" pitchFamily="2" charset="-122"/>
                <a:ea typeface="黑体" pitchFamily="2" charset="-122"/>
              </a:rPr>
              <a:t>（</a:t>
            </a:r>
            <a:r>
              <a:rPr kumimoji="0" lang="en-US" altLang="zh-CN" sz="2800">
                <a:solidFill>
                  <a:srgbClr val="000404"/>
                </a:solidFill>
                <a:latin typeface="黑体" pitchFamily="2" charset="-122"/>
                <a:ea typeface="黑体" pitchFamily="2" charset="-122"/>
              </a:rPr>
              <a:t>3</a:t>
            </a:r>
            <a:r>
              <a:rPr kumimoji="0" lang="zh-CN" altLang="en-US" sz="2800">
                <a:solidFill>
                  <a:srgbClr val="000404"/>
                </a:solidFill>
                <a:latin typeface="黑体" pitchFamily="2" charset="-122"/>
                <a:ea typeface="黑体" pitchFamily="2" charset="-122"/>
              </a:rPr>
              <a:t>）这段导线内的自由电荷数。</a:t>
            </a:r>
          </a:p>
          <a:p>
            <a:pPr eaLnBrk="1" hangingPunct="1">
              <a:lnSpc>
                <a:spcPct val="120000"/>
              </a:lnSpc>
            </a:pPr>
            <a:r>
              <a:rPr kumimoji="0" lang="zh-CN" altLang="en-US" sz="2800">
                <a:solidFill>
                  <a:srgbClr val="000404"/>
                </a:solidFill>
                <a:latin typeface="黑体" pitchFamily="2" charset="-122"/>
                <a:ea typeface="黑体" pitchFamily="2" charset="-122"/>
              </a:rPr>
              <a:t>（</a:t>
            </a:r>
            <a:r>
              <a:rPr kumimoji="0" lang="en-US" altLang="zh-CN" sz="2800">
                <a:solidFill>
                  <a:srgbClr val="000404"/>
                </a:solidFill>
                <a:latin typeface="黑体" pitchFamily="2" charset="-122"/>
                <a:ea typeface="黑体" pitchFamily="2" charset="-122"/>
              </a:rPr>
              <a:t>4</a:t>
            </a:r>
            <a:r>
              <a:rPr kumimoji="0" lang="zh-CN" altLang="en-US" sz="2800">
                <a:solidFill>
                  <a:srgbClr val="000404"/>
                </a:solidFill>
                <a:latin typeface="黑体" pitchFamily="2" charset="-122"/>
                <a:ea typeface="黑体" pitchFamily="2" charset="-122"/>
              </a:rPr>
              <a:t>）每个电荷所受的洛伦兹力。</a:t>
            </a:r>
          </a:p>
        </p:txBody>
      </p:sp>
      <p:pic>
        <p:nvPicPr>
          <p:cNvPr id="418820" name="Picture 4" descr="td">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300" y="3581400"/>
            <a:ext cx="38227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418818"/>
                                        </p:tgtEl>
                                        <p:attrNameLst>
                                          <p:attrName>style.visibility</p:attrName>
                                        </p:attrNameLst>
                                      </p:cBhvr>
                                      <p:to>
                                        <p:strVal val="visible"/>
                                      </p:to>
                                    </p:set>
                                    <p:anim calcmode="lin" valueType="num">
                                      <p:cBhvr>
                                        <p:cTn id="7" dur="500" fill="hold"/>
                                        <p:tgtEl>
                                          <p:spTgt spid="418818"/>
                                        </p:tgtEl>
                                        <p:attrNameLst>
                                          <p:attrName>ppt_w</p:attrName>
                                        </p:attrNameLst>
                                      </p:cBhvr>
                                      <p:tavLst>
                                        <p:tav tm="0">
                                          <p:val>
                                            <p:fltVal val="0"/>
                                          </p:val>
                                        </p:tav>
                                        <p:tav tm="100000">
                                          <p:val>
                                            <p:strVal val="#ppt_w"/>
                                          </p:val>
                                        </p:tav>
                                      </p:tavLst>
                                    </p:anim>
                                    <p:anim calcmode="lin" valueType="num">
                                      <p:cBhvr>
                                        <p:cTn id="8" dur="500" fill="hold"/>
                                        <p:tgtEl>
                                          <p:spTgt spid="418818"/>
                                        </p:tgtEl>
                                        <p:attrNameLst>
                                          <p:attrName>ppt_h</p:attrName>
                                        </p:attrNameLst>
                                      </p:cBhvr>
                                      <p:tavLst>
                                        <p:tav tm="0">
                                          <p:val>
                                            <p:fltVal val="0"/>
                                          </p:val>
                                        </p:tav>
                                        <p:tav tm="100000">
                                          <p:val>
                                            <p:strVal val="#ppt_h"/>
                                          </p:val>
                                        </p:tav>
                                      </p:tavLst>
                                    </p:anim>
                                    <p:animEffect transition="in" filter="fade">
                                      <p:cBhvr>
                                        <p:cTn id="9" dur="500"/>
                                        <p:tgtEl>
                                          <p:spTgt spid="4188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18819"/>
                                        </p:tgtEl>
                                        <p:attrNameLst>
                                          <p:attrName>style.visibility</p:attrName>
                                        </p:attrNameLst>
                                      </p:cBhvr>
                                      <p:to>
                                        <p:strVal val="visible"/>
                                      </p:to>
                                    </p:set>
                                    <p:anim calcmode="lin" valueType="num">
                                      <p:cBhvr>
                                        <p:cTn id="14" dur="500" fill="hold"/>
                                        <p:tgtEl>
                                          <p:spTgt spid="418819"/>
                                        </p:tgtEl>
                                        <p:attrNameLst>
                                          <p:attrName>ppt_w</p:attrName>
                                        </p:attrNameLst>
                                      </p:cBhvr>
                                      <p:tavLst>
                                        <p:tav tm="0">
                                          <p:val>
                                            <p:fltVal val="0"/>
                                          </p:val>
                                        </p:tav>
                                        <p:tav tm="100000">
                                          <p:val>
                                            <p:strVal val="#ppt_w"/>
                                          </p:val>
                                        </p:tav>
                                      </p:tavLst>
                                    </p:anim>
                                    <p:anim calcmode="lin" valueType="num">
                                      <p:cBhvr>
                                        <p:cTn id="15" dur="500" fill="hold"/>
                                        <p:tgtEl>
                                          <p:spTgt spid="418819"/>
                                        </p:tgtEl>
                                        <p:attrNameLst>
                                          <p:attrName>ppt_h</p:attrName>
                                        </p:attrNameLst>
                                      </p:cBhvr>
                                      <p:tavLst>
                                        <p:tav tm="0">
                                          <p:val>
                                            <p:fltVal val="0"/>
                                          </p:val>
                                        </p:tav>
                                        <p:tav tm="100000">
                                          <p:val>
                                            <p:strVal val="#ppt_h"/>
                                          </p:val>
                                        </p:tav>
                                      </p:tavLst>
                                    </p:anim>
                                    <p:animEffect transition="in" filter="fade">
                                      <p:cBhvr>
                                        <p:cTn id="16" dur="500"/>
                                        <p:tgtEl>
                                          <p:spTgt spid="4188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18820"/>
                                        </p:tgtEl>
                                        <p:attrNameLst>
                                          <p:attrName>style.visibility</p:attrName>
                                        </p:attrNameLst>
                                      </p:cBhvr>
                                      <p:to>
                                        <p:strVal val="visible"/>
                                      </p:to>
                                    </p:set>
                                    <p:animEffect transition="in" filter="blinds(horizontal)">
                                      <p:cBhvr>
                                        <p:cTn id="21" dur="500"/>
                                        <p:tgtEl>
                                          <p:spTgt spid="418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8" grpId="0"/>
      <p:bldP spid="4188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ext Box 2"/>
          <p:cNvSpPr txBox="1">
            <a:spLocks noChangeArrowheads="1"/>
          </p:cNvSpPr>
          <p:nvPr/>
        </p:nvSpPr>
        <p:spPr bwMode="auto">
          <a:xfrm>
            <a:off x="908050" y="5257800"/>
            <a:ext cx="8034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2800">
                <a:solidFill>
                  <a:srgbClr val="000404"/>
                </a:solidFill>
                <a:ea typeface="黑体" pitchFamily="2" charset="-122"/>
              </a:rPr>
              <a:t>如果通电导线不和磁场方向垂直，怎么办？</a:t>
            </a:r>
          </a:p>
        </p:txBody>
      </p:sp>
      <p:graphicFrame>
        <p:nvGraphicFramePr>
          <p:cNvPr id="20483" name="Object 3"/>
          <p:cNvGraphicFramePr>
            <a:graphicFrameLocks noChangeAspect="1"/>
          </p:cNvGraphicFramePr>
          <p:nvPr/>
        </p:nvGraphicFramePr>
        <p:xfrm>
          <a:off x="427038" y="6350"/>
          <a:ext cx="136525" cy="190500"/>
        </p:xfrm>
        <a:graphic>
          <a:graphicData uri="http://schemas.openxmlformats.org/presentationml/2006/ole">
            <mc:AlternateContent xmlns:mc="http://schemas.openxmlformats.org/markup-compatibility/2006">
              <mc:Choice xmlns:v="urn:schemas-microsoft-com:vml" Requires="v">
                <p:oleObj spid="_x0000_s20492" name="Equation" r:id="rId3" imgW="126890" imgH="190335" progId="Equation.DSMT4">
                  <p:embed/>
                </p:oleObj>
              </mc:Choice>
              <mc:Fallback>
                <p:oleObj name="Equation" r:id="rId3" imgW="126890" imgH="190335"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8" y="6350"/>
                        <a:ext cx="13652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427038" y="9525"/>
          <a:ext cx="136525" cy="190500"/>
        </p:xfrm>
        <a:graphic>
          <a:graphicData uri="http://schemas.openxmlformats.org/presentationml/2006/ole">
            <mc:AlternateContent xmlns:mc="http://schemas.openxmlformats.org/markup-compatibility/2006">
              <mc:Choice xmlns:v="urn:schemas-microsoft-com:vml" Requires="v">
                <p:oleObj spid="_x0000_s20493" name="Equation" r:id="rId5" imgW="126890" imgH="190335" progId="Equation.DSMT4">
                  <p:embed/>
                </p:oleObj>
              </mc:Choice>
              <mc:Fallback>
                <p:oleObj name="Equation" r:id="rId5" imgW="126890" imgH="190335"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038" y="9525"/>
                        <a:ext cx="13652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45" name="Object 5"/>
          <p:cNvGraphicFramePr>
            <a:graphicFrameLocks noChangeAspect="1"/>
          </p:cNvGraphicFramePr>
          <p:nvPr/>
        </p:nvGraphicFramePr>
        <p:xfrm>
          <a:off x="3794125" y="5834063"/>
          <a:ext cx="3900488" cy="871537"/>
        </p:xfrm>
        <a:graphic>
          <a:graphicData uri="http://schemas.openxmlformats.org/presentationml/2006/ole">
            <mc:AlternateContent xmlns:mc="http://schemas.openxmlformats.org/markup-compatibility/2006">
              <mc:Choice xmlns:v="urn:schemas-microsoft-com:vml" Requires="v">
                <p:oleObj spid="_x0000_s20494" name="Equation" r:id="rId7" imgW="787400" imgH="190500" progId="Equation.DSMT4">
                  <p:embed/>
                </p:oleObj>
              </mc:Choice>
              <mc:Fallback>
                <p:oleObj name="Equation" r:id="rId7" imgW="787400" imgH="1905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4125" y="5834063"/>
                        <a:ext cx="3900488"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46" name="Text Box 6"/>
          <p:cNvSpPr txBox="1">
            <a:spLocks noChangeArrowheads="1"/>
          </p:cNvSpPr>
          <p:nvPr/>
        </p:nvSpPr>
        <p:spPr bwMode="auto">
          <a:xfrm>
            <a:off x="990600" y="4038600"/>
            <a:ext cx="80343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en-US" altLang="zh-CN" sz="3200">
                <a:solidFill>
                  <a:schemeClr val="tx1"/>
                </a:solidFill>
                <a:latin typeface="黑体" pitchFamily="2" charset="-122"/>
                <a:ea typeface="黑体" pitchFamily="2" charset="-122"/>
              </a:rPr>
              <a:t>(</a:t>
            </a:r>
            <a:r>
              <a:rPr kumimoji="0" lang="zh-CN" altLang="en-US" sz="3200">
                <a:solidFill>
                  <a:schemeClr val="tx1"/>
                </a:solidFill>
                <a:latin typeface="黑体" pitchFamily="2" charset="-122"/>
                <a:ea typeface="黑体" pitchFamily="2" charset="-122"/>
              </a:rPr>
              <a:t>适用条件：速度方向与磁场方向垂直</a:t>
            </a:r>
            <a:r>
              <a:rPr kumimoji="0" lang="en-US" altLang="zh-CN" sz="3200">
                <a:solidFill>
                  <a:schemeClr val="tx1"/>
                </a:solidFill>
                <a:latin typeface="黑体" pitchFamily="2" charset="-122"/>
                <a:ea typeface="黑体" pitchFamily="2" charset="-122"/>
              </a:rPr>
              <a:t>)</a:t>
            </a:r>
          </a:p>
        </p:txBody>
      </p:sp>
      <p:sp>
        <p:nvSpPr>
          <p:cNvPr id="419847" name="Text Box 7"/>
          <p:cNvSpPr txBox="1">
            <a:spLocks noChangeArrowheads="1"/>
          </p:cNvSpPr>
          <p:nvPr/>
        </p:nvSpPr>
        <p:spPr bwMode="auto">
          <a:xfrm>
            <a:off x="1155700" y="4724400"/>
            <a:ext cx="6945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3200">
                <a:solidFill>
                  <a:srgbClr val="000404"/>
                </a:solidFill>
                <a:latin typeface="黑体" pitchFamily="2" charset="-122"/>
                <a:ea typeface="黑体" pitchFamily="2" charset="-122"/>
              </a:rPr>
              <a:t>速度</a:t>
            </a:r>
            <a:r>
              <a:rPr kumimoji="0" lang="en-US" altLang="zh-CN" sz="3200">
                <a:solidFill>
                  <a:srgbClr val="000404"/>
                </a:solidFill>
                <a:latin typeface="黑体" pitchFamily="2" charset="-122"/>
                <a:ea typeface="黑体" pitchFamily="2" charset="-122"/>
              </a:rPr>
              <a:t>v</a:t>
            </a:r>
            <a:r>
              <a:rPr kumimoji="0" lang="zh-CN" altLang="en-US" sz="3200">
                <a:solidFill>
                  <a:srgbClr val="000404"/>
                </a:solidFill>
                <a:latin typeface="黑体" pitchFamily="2" charset="-122"/>
                <a:ea typeface="黑体" pitchFamily="2" charset="-122"/>
              </a:rPr>
              <a:t>与磁场</a:t>
            </a:r>
            <a:r>
              <a:rPr kumimoji="0" lang="en-US" altLang="zh-CN" sz="3200">
                <a:solidFill>
                  <a:srgbClr val="000404"/>
                </a:solidFill>
                <a:latin typeface="黑体" pitchFamily="2" charset="-122"/>
                <a:ea typeface="黑体" pitchFamily="2" charset="-122"/>
              </a:rPr>
              <a:t>B</a:t>
            </a:r>
            <a:r>
              <a:rPr kumimoji="0" lang="zh-CN" altLang="en-US" sz="3200">
                <a:solidFill>
                  <a:srgbClr val="000404"/>
                </a:solidFill>
                <a:latin typeface="黑体" pitchFamily="2" charset="-122"/>
                <a:ea typeface="黑体" pitchFamily="2" charset="-122"/>
              </a:rPr>
              <a:t>的方向夹角为</a:t>
            </a:r>
            <a:r>
              <a:rPr kumimoji="0" lang="el-GR" altLang="zh-CN" sz="3200">
                <a:solidFill>
                  <a:srgbClr val="000404"/>
                </a:solidFill>
                <a:latin typeface="黑体" pitchFamily="2" charset="-122"/>
                <a:ea typeface="黑体" pitchFamily="2" charset="-122"/>
              </a:rPr>
              <a:t>θ</a:t>
            </a:r>
            <a:r>
              <a:rPr kumimoji="0" lang="zh-CN" altLang="en-US" sz="3200">
                <a:solidFill>
                  <a:srgbClr val="000404"/>
                </a:solidFill>
                <a:latin typeface="黑体" pitchFamily="2" charset="-122"/>
                <a:ea typeface="黑体" pitchFamily="2" charset="-122"/>
              </a:rPr>
              <a:t>时</a:t>
            </a:r>
            <a:endParaRPr kumimoji="0" lang="zh-CN" altLang="el-GR" sz="3200">
              <a:solidFill>
                <a:srgbClr val="000404"/>
              </a:solidFill>
              <a:latin typeface="黑体" pitchFamily="2" charset="-122"/>
              <a:ea typeface="黑体" pitchFamily="2" charset="-122"/>
            </a:endParaRPr>
          </a:p>
        </p:txBody>
      </p:sp>
      <p:sp>
        <p:nvSpPr>
          <p:cNvPr id="419848" name="Text Box 8"/>
          <p:cNvSpPr txBox="1">
            <a:spLocks noChangeArrowheads="1"/>
          </p:cNvSpPr>
          <p:nvPr/>
        </p:nvSpPr>
        <p:spPr bwMode="auto">
          <a:xfrm>
            <a:off x="2146300" y="838200"/>
            <a:ext cx="1665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en-US" altLang="zh-CN">
                <a:solidFill>
                  <a:srgbClr val="0000FF"/>
                </a:solidFill>
                <a:latin typeface="Times New Roman" pitchFamily="18" charset="0"/>
                <a:ea typeface="宋体" pitchFamily="2" charset="-122"/>
              </a:rPr>
              <a:t>I=nqsv</a:t>
            </a:r>
          </a:p>
        </p:txBody>
      </p:sp>
      <p:sp>
        <p:nvSpPr>
          <p:cNvPr id="419849" name="Text Box 9"/>
          <p:cNvSpPr txBox="1">
            <a:spLocks noChangeArrowheads="1"/>
          </p:cNvSpPr>
          <p:nvPr/>
        </p:nvSpPr>
        <p:spPr bwMode="auto">
          <a:xfrm>
            <a:off x="2146300" y="1676400"/>
            <a:ext cx="6191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a:solidFill>
                  <a:schemeClr val="tx1"/>
                </a:solidFill>
                <a:latin typeface="黑体" pitchFamily="2" charset="-122"/>
                <a:ea typeface="黑体" pitchFamily="2" charset="-122"/>
              </a:rPr>
              <a:t>F</a:t>
            </a:r>
            <a:r>
              <a:rPr kumimoji="0" lang="zh-CN" altLang="en-US" baseline="-25000">
                <a:solidFill>
                  <a:schemeClr val="tx1"/>
                </a:solidFill>
                <a:latin typeface="黑体" pitchFamily="2" charset="-122"/>
                <a:ea typeface="黑体" pitchFamily="2" charset="-122"/>
              </a:rPr>
              <a:t>安</a:t>
            </a:r>
            <a:r>
              <a:rPr kumimoji="0" lang="zh-CN" altLang="en-US">
                <a:solidFill>
                  <a:schemeClr val="tx1"/>
                </a:solidFill>
                <a:latin typeface="黑体" pitchFamily="2" charset="-122"/>
                <a:ea typeface="黑体" pitchFamily="2" charset="-122"/>
              </a:rPr>
              <a:t>＝</a:t>
            </a:r>
            <a:r>
              <a:rPr kumimoji="0" lang="en-US" altLang="zh-CN">
                <a:solidFill>
                  <a:schemeClr val="tx1"/>
                </a:solidFill>
                <a:latin typeface="黑体" pitchFamily="2" charset="-122"/>
                <a:ea typeface="黑体" pitchFamily="2" charset="-122"/>
              </a:rPr>
              <a:t>ILB</a:t>
            </a:r>
            <a:r>
              <a:rPr kumimoji="0" lang="zh-CN" altLang="en-US">
                <a:solidFill>
                  <a:schemeClr val="tx1"/>
                </a:solidFill>
                <a:latin typeface="黑体" pitchFamily="2" charset="-122"/>
                <a:ea typeface="黑体" pitchFamily="2" charset="-122"/>
              </a:rPr>
              <a:t>＝（</a:t>
            </a:r>
            <a:r>
              <a:rPr lang="en-US" altLang="zh-CN">
                <a:solidFill>
                  <a:srgbClr val="0000FF"/>
                </a:solidFill>
                <a:latin typeface="黑体" pitchFamily="2" charset="-122"/>
                <a:ea typeface="黑体" pitchFamily="2" charset="-122"/>
              </a:rPr>
              <a:t>nqsv</a:t>
            </a:r>
            <a:r>
              <a:rPr lang="zh-CN" altLang="en-US">
                <a:solidFill>
                  <a:srgbClr val="0000FF"/>
                </a:solidFill>
                <a:latin typeface="黑体" pitchFamily="2" charset="-122"/>
                <a:ea typeface="黑体" pitchFamily="2" charset="-122"/>
              </a:rPr>
              <a:t>）</a:t>
            </a:r>
            <a:r>
              <a:rPr lang="en-US" altLang="zh-CN">
                <a:solidFill>
                  <a:srgbClr val="0000FF"/>
                </a:solidFill>
                <a:latin typeface="黑体" pitchFamily="2" charset="-122"/>
                <a:ea typeface="黑体" pitchFamily="2" charset="-122"/>
              </a:rPr>
              <a:t>LB</a:t>
            </a:r>
          </a:p>
        </p:txBody>
      </p:sp>
      <p:sp>
        <p:nvSpPr>
          <p:cNvPr id="419850" name="Text Box 10"/>
          <p:cNvSpPr txBox="1">
            <a:spLocks noChangeArrowheads="1"/>
          </p:cNvSpPr>
          <p:nvPr/>
        </p:nvSpPr>
        <p:spPr bwMode="auto">
          <a:xfrm>
            <a:off x="2228850" y="2438400"/>
            <a:ext cx="3484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3200">
                <a:solidFill>
                  <a:schemeClr val="tx1"/>
                </a:solidFill>
                <a:latin typeface="黑体" pitchFamily="2" charset="-122"/>
                <a:ea typeface="黑体" pitchFamily="2" charset="-122"/>
              </a:rPr>
              <a:t>总电荷数：</a:t>
            </a:r>
            <a:r>
              <a:rPr lang="en-US" altLang="zh-CN" sz="3200">
                <a:solidFill>
                  <a:srgbClr val="0000FF"/>
                </a:solidFill>
                <a:latin typeface="黑体" pitchFamily="2" charset="-122"/>
                <a:ea typeface="黑体" pitchFamily="2" charset="-122"/>
              </a:rPr>
              <a:t>nsL</a:t>
            </a:r>
          </a:p>
        </p:txBody>
      </p:sp>
      <p:sp>
        <p:nvSpPr>
          <p:cNvPr id="419851" name="Text Box 11"/>
          <p:cNvSpPr txBox="1">
            <a:spLocks noChangeArrowheads="1"/>
          </p:cNvSpPr>
          <p:nvPr/>
        </p:nvSpPr>
        <p:spPr bwMode="auto">
          <a:xfrm>
            <a:off x="2146300" y="3200400"/>
            <a:ext cx="437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3200">
                <a:solidFill>
                  <a:schemeClr val="tx1"/>
                </a:solidFill>
                <a:latin typeface="黑体" pitchFamily="2" charset="-122"/>
                <a:ea typeface="黑体" pitchFamily="2" charset="-122"/>
              </a:rPr>
              <a:t>F</a:t>
            </a:r>
            <a:r>
              <a:rPr kumimoji="0" lang="zh-CN" altLang="en-US" sz="3200" baseline="-25000">
                <a:solidFill>
                  <a:schemeClr val="tx1"/>
                </a:solidFill>
                <a:latin typeface="黑体" pitchFamily="2" charset="-122"/>
                <a:ea typeface="黑体" pitchFamily="2" charset="-122"/>
              </a:rPr>
              <a:t>洛</a:t>
            </a:r>
            <a:r>
              <a:rPr kumimoji="0" lang="zh-CN" altLang="en-US" sz="3200">
                <a:solidFill>
                  <a:schemeClr val="tx1"/>
                </a:solidFill>
                <a:latin typeface="黑体" pitchFamily="2" charset="-122"/>
                <a:ea typeface="黑体" pitchFamily="2" charset="-122"/>
              </a:rPr>
              <a:t>＝ｑ</a:t>
            </a:r>
            <a:r>
              <a:rPr kumimoji="0" lang="en-US" altLang="zh-CN" sz="3200">
                <a:solidFill>
                  <a:schemeClr val="tx1"/>
                </a:solidFill>
                <a:latin typeface="黑体" pitchFamily="2" charset="-122"/>
                <a:ea typeface="黑体" pitchFamily="2" charset="-122"/>
              </a:rPr>
              <a:t>VB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9848"/>
                                        </p:tgtEl>
                                        <p:attrNameLst>
                                          <p:attrName>style.visibility</p:attrName>
                                        </p:attrNameLst>
                                      </p:cBhvr>
                                      <p:to>
                                        <p:strVal val="visible"/>
                                      </p:to>
                                    </p:set>
                                    <p:animEffect transition="in" filter="dissolve">
                                      <p:cBhvr>
                                        <p:cTn id="7" dur="500"/>
                                        <p:tgtEl>
                                          <p:spTgt spid="4198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849"/>
                                        </p:tgtEl>
                                        <p:attrNameLst>
                                          <p:attrName>style.visibility</p:attrName>
                                        </p:attrNameLst>
                                      </p:cBhvr>
                                      <p:to>
                                        <p:strVal val="visible"/>
                                      </p:to>
                                    </p:set>
                                    <p:animEffect transition="in" filter="blinds(horizontal)">
                                      <p:cBhvr>
                                        <p:cTn id="12" dur="500"/>
                                        <p:tgtEl>
                                          <p:spTgt spid="4198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850"/>
                                        </p:tgtEl>
                                        <p:attrNameLst>
                                          <p:attrName>style.visibility</p:attrName>
                                        </p:attrNameLst>
                                      </p:cBhvr>
                                      <p:to>
                                        <p:strVal val="visible"/>
                                      </p:to>
                                    </p:set>
                                    <p:animEffect transition="in" filter="blinds(horizontal)">
                                      <p:cBhvr>
                                        <p:cTn id="17" dur="500"/>
                                        <p:tgtEl>
                                          <p:spTgt spid="4198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19851"/>
                                        </p:tgtEl>
                                        <p:attrNameLst>
                                          <p:attrName>style.visibility</p:attrName>
                                        </p:attrNameLst>
                                      </p:cBhvr>
                                      <p:to>
                                        <p:strVal val="visible"/>
                                      </p:to>
                                    </p:set>
                                    <p:animEffect transition="in" filter="blinds(horizontal)">
                                      <p:cBhvr>
                                        <p:cTn id="22" dur="500"/>
                                        <p:tgtEl>
                                          <p:spTgt spid="4198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5" presetClass="entr" presetSubtype="0" fill="hold" grpId="0" nodeType="clickEffect">
                                  <p:stCondLst>
                                    <p:cond delay="0"/>
                                  </p:stCondLst>
                                  <p:iterate type="lt">
                                    <p:tmPct val="10000"/>
                                  </p:iterate>
                                  <p:childTnLst>
                                    <p:set>
                                      <p:cBhvr>
                                        <p:cTn id="26" dur="1" fill="hold">
                                          <p:stCondLst>
                                            <p:cond delay="0"/>
                                          </p:stCondLst>
                                        </p:cTn>
                                        <p:tgtEl>
                                          <p:spTgt spid="419846"/>
                                        </p:tgtEl>
                                        <p:attrNameLst>
                                          <p:attrName>style.visibility</p:attrName>
                                        </p:attrNameLst>
                                      </p:cBhvr>
                                      <p:to>
                                        <p:strVal val="visible"/>
                                      </p:to>
                                    </p:set>
                                    <p:animEffect transition="in" filter="fade">
                                      <p:cBhvr>
                                        <p:cTn id="27" dur="2000"/>
                                        <p:tgtEl>
                                          <p:spTgt spid="419846"/>
                                        </p:tgtEl>
                                      </p:cBhvr>
                                    </p:animEffect>
                                    <p:anim calcmode="lin" valueType="num">
                                      <p:cBhvr>
                                        <p:cTn id="28" dur="2000" fill="hold"/>
                                        <p:tgtEl>
                                          <p:spTgt spid="419846"/>
                                        </p:tgtEl>
                                        <p:attrNameLst>
                                          <p:attrName>ppt_w</p:attrName>
                                        </p:attrNameLst>
                                      </p:cBhvr>
                                      <p:tavLst>
                                        <p:tav tm="0" fmla="#ppt_w*sin(2.5*pi*$)">
                                          <p:val>
                                            <p:fltVal val="0"/>
                                          </p:val>
                                        </p:tav>
                                        <p:tav tm="100000">
                                          <p:val>
                                            <p:fltVal val="1"/>
                                          </p:val>
                                        </p:tav>
                                      </p:tavLst>
                                    </p:anim>
                                    <p:anim calcmode="lin" valueType="num">
                                      <p:cBhvr>
                                        <p:cTn id="29" dur="2000" fill="hold"/>
                                        <p:tgtEl>
                                          <p:spTgt spid="419846"/>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0" fill="hold" grpId="0" nodeType="clickEffect">
                                  <p:stCondLst>
                                    <p:cond delay="0"/>
                                  </p:stCondLst>
                                  <p:childTnLst>
                                    <p:set>
                                      <p:cBhvr>
                                        <p:cTn id="33" dur="1" fill="hold">
                                          <p:stCondLst>
                                            <p:cond delay="0"/>
                                          </p:stCondLst>
                                        </p:cTn>
                                        <p:tgtEl>
                                          <p:spTgt spid="419842"/>
                                        </p:tgtEl>
                                        <p:attrNameLst>
                                          <p:attrName>style.visibility</p:attrName>
                                        </p:attrNameLst>
                                      </p:cBhvr>
                                      <p:to>
                                        <p:strVal val="visible"/>
                                      </p:to>
                                    </p:set>
                                    <p:anim calcmode="lin" valueType="num">
                                      <p:cBhvr>
                                        <p:cTn id="34" dur="500" fill="hold"/>
                                        <p:tgtEl>
                                          <p:spTgt spid="419842"/>
                                        </p:tgtEl>
                                        <p:attrNameLst>
                                          <p:attrName>ppt_w</p:attrName>
                                        </p:attrNameLst>
                                      </p:cBhvr>
                                      <p:tavLst>
                                        <p:tav tm="0">
                                          <p:val>
                                            <p:fltVal val="0"/>
                                          </p:val>
                                        </p:tav>
                                        <p:tav tm="100000">
                                          <p:val>
                                            <p:strVal val="#ppt_w"/>
                                          </p:val>
                                        </p:tav>
                                      </p:tavLst>
                                    </p:anim>
                                    <p:anim calcmode="lin" valueType="num">
                                      <p:cBhvr>
                                        <p:cTn id="35" dur="500" fill="hold"/>
                                        <p:tgtEl>
                                          <p:spTgt spid="419842"/>
                                        </p:tgtEl>
                                        <p:attrNameLst>
                                          <p:attrName>ppt_h</p:attrName>
                                        </p:attrNameLst>
                                      </p:cBhvr>
                                      <p:tavLst>
                                        <p:tav tm="0">
                                          <p:val>
                                            <p:fltVal val="0"/>
                                          </p:val>
                                        </p:tav>
                                        <p:tav tm="100000">
                                          <p:val>
                                            <p:strVal val="#ppt_h"/>
                                          </p:val>
                                        </p:tav>
                                      </p:tavLst>
                                    </p:anim>
                                    <p:animEffect transition="in" filter="fade">
                                      <p:cBhvr>
                                        <p:cTn id="36" dur="500"/>
                                        <p:tgtEl>
                                          <p:spTgt spid="41984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19842"/>
                                        </p:tgtEl>
                                        <p:attrNameLst>
                                          <p:attrName>style.visibility</p:attrName>
                                        </p:attrNameLst>
                                      </p:cBhvr>
                                      <p:to>
                                        <p:strVal val="hidden"/>
                                      </p:to>
                                    </p:set>
                                  </p:childTnLst>
                                </p:cTn>
                              </p:par>
                            </p:childTnLst>
                          </p:cTn>
                        </p:par>
                        <p:par>
                          <p:cTn id="41" fill="hold" nodeType="afterGroup">
                            <p:stCondLst>
                              <p:cond delay="0"/>
                            </p:stCondLst>
                            <p:childTnLst>
                              <p:par>
                                <p:cTn id="42" presetID="27" presetClass="entr" presetSubtype="0" fill="hold" grpId="0" nodeType="afterEffect">
                                  <p:stCondLst>
                                    <p:cond delay="0"/>
                                  </p:stCondLst>
                                  <p:iterate type="lt">
                                    <p:tmPct val="50000"/>
                                  </p:iterate>
                                  <p:childTnLst>
                                    <p:set>
                                      <p:cBhvr>
                                        <p:cTn id="43" dur="1" fill="hold">
                                          <p:stCondLst>
                                            <p:cond delay="0"/>
                                          </p:stCondLst>
                                        </p:cTn>
                                        <p:tgtEl>
                                          <p:spTgt spid="419847"/>
                                        </p:tgtEl>
                                        <p:attrNameLst>
                                          <p:attrName>style.visibility</p:attrName>
                                        </p:attrNameLst>
                                      </p:cBhvr>
                                      <p:to>
                                        <p:strVal val="visible"/>
                                      </p:to>
                                    </p:set>
                                    <p:anim calcmode="discrete" valueType="clr">
                                      <p:cBhvr override="childStyle">
                                        <p:cTn id="44" dur="80"/>
                                        <p:tgtEl>
                                          <p:spTgt spid="419847"/>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419847"/>
                                        </p:tgtEl>
                                        <p:attrNameLst>
                                          <p:attrName>fillcolor</p:attrName>
                                        </p:attrNameLst>
                                      </p:cBhvr>
                                      <p:tavLst>
                                        <p:tav tm="0">
                                          <p:val>
                                            <p:clrVal>
                                              <a:schemeClr val="accent2"/>
                                            </p:clrVal>
                                          </p:val>
                                        </p:tav>
                                        <p:tav tm="50000">
                                          <p:val>
                                            <p:clrVal>
                                              <a:schemeClr val="hlink"/>
                                            </p:clrVal>
                                          </p:val>
                                        </p:tav>
                                      </p:tavLst>
                                    </p:anim>
                                    <p:set>
                                      <p:cBhvr>
                                        <p:cTn id="46" dur="80"/>
                                        <p:tgtEl>
                                          <p:spTgt spid="419847"/>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419845"/>
                                        </p:tgtEl>
                                        <p:attrNameLst>
                                          <p:attrName>style.visibility</p:attrName>
                                        </p:attrNameLst>
                                      </p:cBhvr>
                                      <p:to>
                                        <p:strVal val="visible"/>
                                      </p:to>
                                    </p:set>
                                    <p:anim calcmode="lin" valueType="num">
                                      <p:cBhvr>
                                        <p:cTn id="51" dur="500" fill="hold"/>
                                        <p:tgtEl>
                                          <p:spTgt spid="419845"/>
                                        </p:tgtEl>
                                        <p:attrNameLst>
                                          <p:attrName>ppt_w</p:attrName>
                                        </p:attrNameLst>
                                      </p:cBhvr>
                                      <p:tavLst>
                                        <p:tav tm="0">
                                          <p:val>
                                            <p:fltVal val="0"/>
                                          </p:val>
                                        </p:tav>
                                        <p:tav tm="100000">
                                          <p:val>
                                            <p:strVal val="#ppt_w"/>
                                          </p:val>
                                        </p:tav>
                                      </p:tavLst>
                                    </p:anim>
                                    <p:anim calcmode="lin" valueType="num">
                                      <p:cBhvr>
                                        <p:cTn id="52" dur="500" fill="hold"/>
                                        <p:tgtEl>
                                          <p:spTgt spid="419845"/>
                                        </p:tgtEl>
                                        <p:attrNameLst>
                                          <p:attrName>ppt_h</p:attrName>
                                        </p:attrNameLst>
                                      </p:cBhvr>
                                      <p:tavLst>
                                        <p:tav tm="0">
                                          <p:val>
                                            <p:fltVal val="0"/>
                                          </p:val>
                                        </p:tav>
                                        <p:tav tm="100000">
                                          <p:val>
                                            <p:strVal val="#ppt_h"/>
                                          </p:val>
                                        </p:tav>
                                      </p:tavLst>
                                    </p:anim>
                                    <p:animEffect transition="in" filter="fade">
                                      <p:cBhvr>
                                        <p:cTn id="53" dur="500"/>
                                        <p:tgtEl>
                                          <p:spTgt spid="419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p:bldP spid="419842" grpId="1"/>
      <p:bldP spid="419846" grpId="0"/>
      <p:bldP spid="419847" grpId="0"/>
      <p:bldP spid="419848" grpId="0" autoUpdateAnimBg="0"/>
      <p:bldP spid="419849" grpId="0"/>
      <p:bldP spid="419850" grpId="0"/>
      <p:bldP spid="4198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0866" name="Group 2"/>
          <p:cNvGrpSpPr>
            <a:grpSpLocks/>
          </p:cNvGrpSpPr>
          <p:nvPr/>
        </p:nvGrpSpPr>
        <p:grpSpPr bwMode="auto">
          <a:xfrm>
            <a:off x="1833563" y="2276475"/>
            <a:ext cx="4757737" cy="3024188"/>
            <a:chOff x="1066" y="1434"/>
            <a:chExt cx="2767" cy="1905"/>
          </a:xfrm>
        </p:grpSpPr>
        <p:pic>
          <p:nvPicPr>
            <p:cNvPr id="215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434"/>
              <a:ext cx="2767"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Line 4"/>
            <p:cNvSpPr>
              <a:spLocks noChangeShapeType="1"/>
            </p:cNvSpPr>
            <p:nvPr/>
          </p:nvSpPr>
          <p:spPr bwMode="auto">
            <a:xfrm flipV="1">
              <a:off x="1837" y="1888"/>
              <a:ext cx="1225" cy="1075"/>
            </a:xfrm>
            <a:prstGeom prst="line">
              <a:avLst/>
            </a:prstGeom>
            <a:noFill/>
            <a:ln w="57150">
              <a:solidFill>
                <a:srgbClr val="FF00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pic>
          <p:nvPicPr>
            <p:cNvPr id="21521" name="Picture 5"/>
            <p:cNvPicPr>
              <a:picLocks noChangeAspect="1" noChangeArrowheads="1"/>
            </p:cNvPicPr>
            <p:nvPr/>
          </p:nvPicPr>
          <p:blipFill>
            <a:blip r:embed="rId4">
              <a:extLst>
                <a:ext uri="{28A0092B-C50C-407E-A947-70E740481C1C}">
                  <a14:useLocalDpi xmlns:a14="http://schemas.microsoft.com/office/drawing/2010/main" val="0"/>
                </a:ext>
              </a:extLst>
            </a:blip>
            <a:srcRect t="24387"/>
            <a:stretch>
              <a:fillRect/>
            </a:stretch>
          </p:blipFill>
          <p:spPr bwMode="auto">
            <a:xfrm rot="1541622">
              <a:off x="2140" y="2743"/>
              <a:ext cx="19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2" name="Line 6"/>
            <p:cNvSpPr>
              <a:spLocks noChangeShapeType="1"/>
            </p:cNvSpPr>
            <p:nvPr/>
          </p:nvSpPr>
          <p:spPr bwMode="auto">
            <a:xfrm>
              <a:off x="1847" y="2962"/>
              <a:ext cx="684"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215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 y="2656"/>
              <a:ext cx="187"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4" name="Text Box 8"/>
            <p:cNvSpPr txBox="1">
              <a:spLocks noChangeArrowheads="1"/>
            </p:cNvSpPr>
            <p:nvPr/>
          </p:nvSpPr>
          <p:spPr bwMode="auto">
            <a:xfrm>
              <a:off x="2472" y="1752"/>
              <a:ext cx="36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en-US" altLang="zh-CN" sz="3200">
                  <a:solidFill>
                    <a:schemeClr val="tx1"/>
                  </a:solidFill>
                  <a:ea typeface="宋体" pitchFamily="2" charset="-122"/>
                </a:rPr>
                <a:t>V</a:t>
              </a:r>
            </a:p>
          </p:txBody>
        </p:sp>
      </p:grpSp>
      <p:sp>
        <p:nvSpPr>
          <p:cNvPr id="420873" name="Text Box 9"/>
          <p:cNvSpPr txBox="1">
            <a:spLocks noChangeArrowheads="1"/>
          </p:cNvSpPr>
          <p:nvPr/>
        </p:nvSpPr>
        <p:spPr bwMode="auto">
          <a:xfrm>
            <a:off x="661988" y="1169988"/>
            <a:ext cx="858361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zh-CN" altLang="en-US" sz="3200">
                <a:solidFill>
                  <a:srgbClr val="FF3300"/>
                </a:solidFill>
                <a:latin typeface="黑体" pitchFamily="2" charset="-122"/>
                <a:ea typeface="黑体" pitchFamily="2" charset="-122"/>
              </a:rPr>
              <a:t>   ［问题］若此电子不垂直射入磁场，</a:t>
            </a:r>
          </a:p>
          <a:p>
            <a:pPr eaLnBrk="1" hangingPunct="1">
              <a:spcBef>
                <a:spcPct val="0"/>
              </a:spcBef>
            </a:pPr>
            <a:r>
              <a:rPr lang="zh-CN" altLang="en-US" sz="3200">
                <a:solidFill>
                  <a:srgbClr val="FF3300"/>
                </a:solidFill>
                <a:latin typeface="黑体" pitchFamily="2" charset="-122"/>
                <a:ea typeface="黑体" pitchFamily="2" charset="-122"/>
              </a:rPr>
              <a:t>电子受到的洛伦兹力又如何呢 ？</a:t>
            </a:r>
          </a:p>
        </p:txBody>
      </p:sp>
      <p:sp>
        <p:nvSpPr>
          <p:cNvPr id="21508" name="Rectangle 10"/>
          <p:cNvSpPr>
            <a:spLocks noChangeArrowheads="1"/>
          </p:cNvSpPr>
          <p:nvPr/>
        </p:nvSpPr>
        <p:spPr bwMode="auto">
          <a:xfrm>
            <a:off x="741363" y="549275"/>
            <a:ext cx="7546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latin typeface="黑体" pitchFamily="2" charset="-122"/>
                <a:ea typeface="黑体" pitchFamily="2" charset="-122"/>
              </a:rPr>
              <a:t>洛伦兹力：</a:t>
            </a:r>
            <a:r>
              <a:rPr lang="en-US" altLang="zh-CN" sz="3200">
                <a:solidFill>
                  <a:srgbClr val="FF0000"/>
                </a:solidFill>
                <a:latin typeface="黑体" pitchFamily="2" charset="-122"/>
                <a:ea typeface="黑体" pitchFamily="2" charset="-122"/>
              </a:rPr>
              <a:t>F=qVB     </a:t>
            </a:r>
            <a:r>
              <a:rPr lang="en-US" altLang="zh-CN" sz="3200">
                <a:latin typeface="黑体" pitchFamily="2" charset="-122"/>
                <a:ea typeface="黑体" pitchFamily="2" charset="-122"/>
              </a:rPr>
              <a:t>(V</a:t>
            </a:r>
            <a:r>
              <a:rPr lang="zh-CN" altLang="en-US" sz="3200">
                <a:latin typeface="黑体" pitchFamily="2" charset="-122"/>
                <a:ea typeface="黑体" pitchFamily="2" charset="-122"/>
              </a:rPr>
              <a:t>垂直</a:t>
            </a:r>
            <a:r>
              <a:rPr lang="en-US" altLang="zh-CN" sz="3200">
                <a:latin typeface="黑体" pitchFamily="2" charset="-122"/>
                <a:ea typeface="黑体" pitchFamily="2" charset="-122"/>
              </a:rPr>
              <a:t>B</a:t>
            </a:r>
            <a:r>
              <a:rPr lang="zh-CN" altLang="en-US" sz="3200">
                <a:latin typeface="黑体" pitchFamily="2" charset="-122"/>
                <a:ea typeface="黑体" pitchFamily="2" charset="-122"/>
              </a:rPr>
              <a:t>）</a:t>
            </a:r>
          </a:p>
        </p:txBody>
      </p:sp>
      <p:graphicFrame>
        <p:nvGraphicFramePr>
          <p:cNvPr id="420875" name="Object 11"/>
          <p:cNvGraphicFramePr>
            <a:graphicFrameLocks noChangeAspect="1"/>
          </p:cNvGraphicFramePr>
          <p:nvPr/>
        </p:nvGraphicFramePr>
        <p:xfrm>
          <a:off x="1073150" y="5562600"/>
          <a:ext cx="7332663" cy="847725"/>
        </p:xfrm>
        <a:graphic>
          <a:graphicData uri="http://schemas.openxmlformats.org/presentationml/2006/ole">
            <mc:AlternateContent xmlns:mc="http://schemas.openxmlformats.org/markup-compatibility/2006">
              <mc:Choice xmlns:v="urn:schemas-microsoft-com:vml" Requires="v">
                <p:oleObj spid="_x0000_s21525" name="Equation" r:id="rId6" imgW="1968500" imgH="215900" progId="Equation.DSMT4">
                  <p:embed/>
                </p:oleObj>
              </mc:Choice>
              <mc:Fallback>
                <p:oleObj name="Equation" r:id="rId6" imgW="1968500" imgH="2159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150" y="5562600"/>
                        <a:ext cx="733266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20876" name="Group 12"/>
          <p:cNvGrpSpPr>
            <a:grpSpLocks/>
          </p:cNvGrpSpPr>
          <p:nvPr/>
        </p:nvGrpSpPr>
        <p:grpSpPr bwMode="auto">
          <a:xfrm>
            <a:off x="4094163" y="2708275"/>
            <a:ext cx="2324100" cy="2801938"/>
            <a:chOff x="2986" y="1221"/>
            <a:chExt cx="1351" cy="1765"/>
          </a:xfrm>
        </p:grpSpPr>
        <p:grpSp>
          <p:nvGrpSpPr>
            <p:cNvPr id="21511" name="Group 13"/>
            <p:cNvGrpSpPr>
              <a:grpSpLocks/>
            </p:cNvGrpSpPr>
            <p:nvPr/>
          </p:nvGrpSpPr>
          <p:grpSpPr bwMode="auto">
            <a:xfrm>
              <a:off x="2986" y="1348"/>
              <a:ext cx="1351" cy="1309"/>
              <a:chOff x="2986" y="1348"/>
              <a:chExt cx="1351" cy="1309"/>
            </a:xfrm>
          </p:grpSpPr>
          <p:sp>
            <p:nvSpPr>
              <p:cNvPr id="21514" name="Line 14"/>
              <p:cNvSpPr>
                <a:spLocks noChangeShapeType="1"/>
              </p:cNvSpPr>
              <p:nvPr/>
            </p:nvSpPr>
            <p:spPr bwMode="auto">
              <a:xfrm rot="181780" flipV="1">
                <a:off x="3003" y="2024"/>
                <a:ext cx="1329" cy="21"/>
              </a:xfrm>
              <a:prstGeom prst="line">
                <a:avLst/>
              </a:prstGeom>
              <a:noFill/>
              <a:ln w="28575">
                <a:solidFill>
                  <a:srgbClr val="8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15" name="Line 15"/>
              <p:cNvSpPr>
                <a:spLocks noChangeShapeType="1"/>
              </p:cNvSpPr>
              <p:nvPr/>
            </p:nvSpPr>
            <p:spPr bwMode="auto">
              <a:xfrm rot="181780" flipV="1">
                <a:off x="3020" y="1348"/>
                <a:ext cx="680" cy="680"/>
              </a:xfrm>
              <a:prstGeom prst="line">
                <a:avLst/>
              </a:prstGeom>
              <a:noFill/>
              <a:ln w="28575">
                <a:solidFill>
                  <a:srgbClr val="8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16" name="Line 16"/>
              <p:cNvSpPr>
                <a:spLocks noChangeShapeType="1"/>
              </p:cNvSpPr>
              <p:nvPr/>
            </p:nvSpPr>
            <p:spPr bwMode="auto">
              <a:xfrm rot="181780">
                <a:off x="2986" y="2026"/>
                <a:ext cx="666" cy="631"/>
              </a:xfrm>
              <a:prstGeom prst="line">
                <a:avLst/>
              </a:prstGeom>
              <a:noFill/>
              <a:ln w="28575">
                <a:solidFill>
                  <a:srgbClr val="80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17" name="Line 17"/>
              <p:cNvSpPr>
                <a:spLocks noChangeShapeType="1"/>
              </p:cNvSpPr>
              <p:nvPr/>
            </p:nvSpPr>
            <p:spPr bwMode="auto">
              <a:xfrm rot="181780" flipV="1">
                <a:off x="3652" y="2071"/>
                <a:ext cx="628" cy="586"/>
              </a:xfrm>
              <a:prstGeom prst="line">
                <a:avLst/>
              </a:prstGeom>
              <a:noFill/>
              <a:ln w="28575">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18" name="Line 18"/>
              <p:cNvSpPr>
                <a:spLocks noChangeShapeType="1"/>
              </p:cNvSpPr>
              <p:nvPr/>
            </p:nvSpPr>
            <p:spPr bwMode="auto">
              <a:xfrm rot="181780">
                <a:off x="3700" y="1393"/>
                <a:ext cx="637" cy="642"/>
              </a:xfrm>
              <a:prstGeom prst="line">
                <a:avLst/>
              </a:prstGeom>
              <a:noFill/>
              <a:ln w="28575">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1512" name="Text Box 19"/>
            <p:cNvSpPr txBox="1">
              <a:spLocks noChangeArrowheads="1"/>
            </p:cNvSpPr>
            <p:nvPr/>
          </p:nvSpPr>
          <p:spPr bwMode="auto">
            <a:xfrm>
              <a:off x="3833" y="1221"/>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i="1">
                  <a:solidFill>
                    <a:schemeClr val="tx1"/>
                  </a:solidFill>
                  <a:latin typeface="Times New Roman" pitchFamily="18" charset="0"/>
                  <a:ea typeface="宋体" pitchFamily="2" charset="-122"/>
                </a:rPr>
                <a:t>B</a:t>
              </a:r>
              <a:r>
                <a:rPr kumimoji="0" lang="en-US" altLang="zh-CN" sz="2800" baseline="-25000">
                  <a:solidFill>
                    <a:schemeClr val="tx1"/>
                  </a:solidFill>
                  <a:latin typeface="Times New Roman" pitchFamily="18" charset="0"/>
                  <a:ea typeface="宋体" pitchFamily="2" charset="-122"/>
                </a:rPr>
                <a:t>1</a:t>
              </a:r>
              <a:endParaRPr kumimoji="0" lang="en-US" altLang="zh-CN" sz="2800" i="1" baseline="-25000">
                <a:solidFill>
                  <a:schemeClr val="tx1"/>
                </a:solidFill>
                <a:latin typeface="Times New Roman" pitchFamily="18" charset="0"/>
                <a:ea typeface="宋体" pitchFamily="2" charset="-122"/>
              </a:endParaRPr>
            </a:p>
          </p:txBody>
        </p:sp>
        <p:sp>
          <p:nvSpPr>
            <p:cNvPr id="21513" name="Text Box 20"/>
            <p:cNvSpPr txBox="1">
              <a:spLocks noChangeArrowheads="1"/>
            </p:cNvSpPr>
            <p:nvPr/>
          </p:nvSpPr>
          <p:spPr bwMode="auto">
            <a:xfrm>
              <a:off x="3470" y="2659"/>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2800" i="1">
                  <a:solidFill>
                    <a:schemeClr val="tx1"/>
                  </a:solidFill>
                  <a:latin typeface="Times New Roman" pitchFamily="18" charset="0"/>
                  <a:ea typeface="宋体" pitchFamily="2" charset="-122"/>
                </a:rPr>
                <a:t>B</a:t>
              </a:r>
              <a:r>
                <a:rPr kumimoji="0" lang="en-US" altLang="zh-CN" sz="2800" baseline="-25000">
                  <a:solidFill>
                    <a:schemeClr val="tx1"/>
                  </a:solidFill>
                  <a:latin typeface="Times New Roman" pitchFamily="18" charset="0"/>
                  <a:ea typeface="宋体" pitchFamily="2"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8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08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500"/>
                                  </p:stCondLst>
                                  <p:childTnLst>
                                    <p:set>
                                      <p:cBhvr>
                                        <p:cTn id="14" dur="1" fill="hold">
                                          <p:stCondLst>
                                            <p:cond delay="0"/>
                                          </p:stCondLst>
                                        </p:cTn>
                                        <p:tgtEl>
                                          <p:spTgt spid="420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20875"/>
                                        </p:tgtEl>
                                        <p:attrNameLst>
                                          <p:attrName>style.visibility</p:attrName>
                                        </p:attrNameLst>
                                      </p:cBhvr>
                                      <p:to>
                                        <p:strVal val="visible"/>
                                      </p:to>
                                    </p:set>
                                    <p:anim calcmode="lin" valueType="num">
                                      <p:cBhvr additive="base">
                                        <p:cTn id="19" dur="500" fill="hold"/>
                                        <p:tgtEl>
                                          <p:spTgt spid="420875"/>
                                        </p:tgtEl>
                                        <p:attrNameLst>
                                          <p:attrName>ppt_x</p:attrName>
                                        </p:attrNameLst>
                                      </p:cBhvr>
                                      <p:tavLst>
                                        <p:tav tm="0">
                                          <p:val>
                                            <p:strVal val="#ppt_x"/>
                                          </p:val>
                                        </p:tav>
                                        <p:tav tm="100000">
                                          <p:val>
                                            <p:strVal val="#ppt_x"/>
                                          </p:val>
                                        </p:tav>
                                      </p:tavLst>
                                    </p:anim>
                                    <p:anim calcmode="lin" valueType="num">
                                      <p:cBhvr additive="base">
                                        <p:cTn id="20" dur="500" fill="hold"/>
                                        <p:tgtEl>
                                          <p:spTgt spid="4208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ext Box 2"/>
          <p:cNvSpPr txBox="1">
            <a:spLocks noChangeArrowheads="1"/>
          </p:cNvSpPr>
          <p:nvPr/>
        </p:nvSpPr>
        <p:spPr bwMode="auto">
          <a:xfrm>
            <a:off x="350838" y="260350"/>
            <a:ext cx="9321800" cy="611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0"/>
              </a:spcBef>
              <a:defRPr/>
            </a:pPr>
            <a:r>
              <a:rPr lang="en-US" altLang="zh-CN">
                <a:solidFill>
                  <a:srgbClr val="3333FF"/>
                </a:solidFill>
                <a:effectLst>
                  <a:outerShdw blurRad="38100" dist="38100" dir="2700000" algn="tl">
                    <a:srgbClr val="C0C0C0"/>
                  </a:outerShdw>
                </a:effectLst>
                <a:latin typeface="Times New Roman" pitchFamily="18" charset="0"/>
                <a:ea typeface="楷体_GB2312" pitchFamily="49" charset="-122"/>
              </a:rPr>
              <a:t>【</a:t>
            </a:r>
            <a:r>
              <a:rPr lang="zh-CN" altLang="en-US">
                <a:solidFill>
                  <a:srgbClr val="3333FF"/>
                </a:solidFill>
                <a:effectLst>
                  <a:outerShdw blurRad="38100" dist="38100" dir="2700000" algn="tl">
                    <a:srgbClr val="C0C0C0"/>
                  </a:outerShdw>
                </a:effectLst>
                <a:latin typeface="Times New Roman" pitchFamily="18" charset="0"/>
                <a:ea typeface="楷体_GB2312" pitchFamily="49" charset="-122"/>
              </a:rPr>
              <a:t>思考</a:t>
            </a:r>
            <a:r>
              <a:rPr lang="zh-CN" altLang="en-US">
                <a:solidFill>
                  <a:schemeClr val="tx1"/>
                </a:solidFill>
                <a:effectLst>
                  <a:outerShdw blurRad="38100" dist="38100" dir="2700000" algn="tl">
                    <a:srgbClr val="C0C0C0"/>
                  </a:outerShdw>
                </a:effectLst>
                <a:ea typeface="宋体" pitchFamily="2" charset="-122"/>
              </a:rPr>
              <a:t> </a:t>
            </a:r>
            <a:r>
              <a:rPr lang="en-US" altLang="zh-CN">
                <a:solidFill>
                  <a:srgbClr val="3333FF"/>
                </a:solidFill>
                <a:effectLst>
                  <a:outerShdw blurRad="38100" dist="38100" dir="2700000" algn="tl">
                    <a:srgbClr val="C0C0C0"/>
                  </a:outerShdw>
                </a:effectLst>
                <a:latin typeface="Times New Roman" pitchFamily="18" charset="0"/>
                <a:ea typeface="楷体_GB2312" pitchFamily="49" charset="-122"/>
              </a:rPr>
              <a:t>】</a:t>
            </a:r>
            <a:r>
              <a:rPr lang="zh-CN" altLang="en-US" sz="3200">
                <a:solidFill>
                  <a:srgbClr val="3333FF"/>
                </a:solidFill>
                <a:effectLst>
                  <a:outerShdw blurRad="38100" dist="38100" dir="2700000" algn="tl">
                    <a:srgbClr val="C0C0C0"/>
                  </a:outerShdw>
                </a:effectLst>
                <a:latin typeface="Times New Roman" pitchFamily="18" charset="0"/>
                <a:ea typeface="楷体_GB2312" pitchFamily="49" charset="-122"/>
              </a:rPr>
              <a:t>电视机显像管</a:t>
            </a:r>
          </a:p>
          <a:p>
            <a:pPr>
              <a:lnSpc>
                <a:spcPct val="130000"/>
              </a:lnSpc>
              <a:spcBef>
                <a:spcPct val="0"/>
              </a:spcBef>
              <a:defRPr/>
            </a:pPr>
            <a:r>
              <a:rPr lang="zh-CN" altLang="en-US" sz="3200">
                <a:solidFill>
                  <a:srgbClr val="3333FF"/>
                </a:solidFill>
                <a:effectLst>
                  <a:outerShdw blurRad="38100" dist="38100" dir="2700000" algn="tl">
                    <a:srgbClr val="C0C0C0"/>
                  </a:outerShdw>
                </a:effectLst>
                <a:latin typeface="Times New Roman" pitchFamily="18" charset="0"/>
                <a:ea typeface="楷体_GB2312" pitchFamily="49" charset="-122"/>
              </a:rPr>
              <a:t>中的电子只是细细的一</a:t>
            </a:r>
          </a:p>
          <a:p>
            <a:pPr>
              <a:lnSpc>
                <a:spcPct val="130000"/>
              </a:lnSpc>
              <a:spcBef>
                <a:spcPct val="0"/>
              </a:spcBef>
              <a:defRPr/>
            </a:pPr>
            <a:r>
              <a:rPr lang="zh-CN" altLang="en-US" sz="3200">
                <a:solidFill>
                  <a:srgbClr val="3333FF"/>
                </a:solidFill>
                <a:effectLst>
                  <a:outerShdw blurRad="38100" dist="38100" dir="2700000" algn="tl">
                    <a:srgbClr val="C0C0C0"/>
                  </a:outerShdw>
                </a:effectLst>
                <a:latin typeface="Times New Roman" pitchFamily="18" charset="0"/>
                <a:ea typeface="楷体_GB2312" pitchFamily="49" charset="-122"/>
              </a:rPr>
              <a:t>束，为什么能使整个屏</a:t>
            </a:r>
          </a:p>
          <a:p>
            <a:pPr>
              <a:lnSpc>
                <a:spcPct val="130000"/>
              </a:lnSpc>
              <a:spcBef>
                <a:spcPct val="0"/>
              </a:spcBef>
              <a:defRPr/>
            </a:pPr>
            <a:r>
              <a:rPr lang="zh-CN" altLang="en-US" sz="3200">
                <a:solidFill>
                  <a:srgbClr val="3333FF"/>
                </a:solidFill>
                <a:effectLst>
                  <a:outerShdw blurRad="38100" dist="38100" dir="2700000" algn="tl">
                    <a:srgbClr val="C0C0C0"/>
                  </a:outerShdw>
                </a:effectLst>
                <a:latin typeface="Times New Roman" pitchFamily="18" charset="0"/>
                <a:ea typeface="楷体_GB2312" pitchFamily="49" charset="-122"/>
              </a:rPr>
              <a:t>幕发光？</a:t>
            </a:r>
          </a:p>
          <a:p>
            <a:pPr>
              <a:lnSpc>
                <a:spcPct val="130000"/>
              </a:lnSpc>
              <a:spcBef>
                <a:spcPct val="0"/>
              </a:spcBef>
              <a:defRPr/>
            </a:pPr>
            <a:r>
              <a:rPr lang="en-US" altLang="zh-CN">
                <a:solidFill>
                  <a:srgbClr val="3333FF"/>
                </a:solidFill>
                <a:effectLst>
                  <a:outerShdw blurRad="38100" dist="38100" dir="2700000" algn="tl">
                    <a:srgbClr val="C0C0C0"/>
                  </a:outerShdw>
                </a:effectLst>
                <a:ea typeface="宋体" pitchFamily="2" charset="-122"/>
              </a:rPr>
              <a:t>【</a:t>
            </a:r>
            <a:r>
              <a:rPr lang="zh-CN" altLang="en-US">
                <a:solidFill>
                  <a:srgbClr val="3333FF"/>
                </a:solidFill>
                <a:effectLst>
                  <a:outerShdw blurRad="38100" dist="38100" dir="2700000" algn="tl">
                    <a:srgbClr val="C0C0C0"/>
                  </a:outerShdw>
                </a:effectLst>
                <a:ea typeface="宋体" pitchFamily="2" charset="-122"/>
              </a:rPr>
              <a:t>思考</a:t>
            </a:r>
            <a:r>
              <a:rPr lang="zh-CN" altLang="en-US">
                <a:solidFill>
                  <a:schemeClr val="tx1"/>
                </a:solidFill>
                <a:effectLst>
                  <a:outerShdw blurRad="38100" dist="38100" dir="2700000" algn="tl">
                    <a:srgbClr val="C0C0C0"/>
                  </a:outerShdw>
                </a:effectLst>
                <a:ea typeface="宋体" pitchFamily="2" charset="-122"/>
              </a:rPr>
              <a:t> </a:t>
            </a:r>
            <a:r>
              <a:rPr lang="en-US" altLang="zh-CN">
                <a:solidFill>
                  <a:srgbClr val="3333FF"/>
                </a:solidFill>
                <a:effectLst>
                  <a:outerShdw blurRad="38100" dist="38100" dir="2700000" algn="tl">
                    <a:srgbClr val="C0C0C0"/>
                  </a:outerShdw>
                </a:effectLst>
                <a:ea typeface="宋体" pitchFamily="2" charset="-122"/>
              </a:rPr>
              <a:t>】</a:t>
            </a:r>
            <a:r>
              <a:rPr lang="zh-CN" altLang="en-US" sz="3200">
                <a:solidFill>
                  <a:srgbClr val="3333FF"/>
                </a:solidFill>
                <a:effectLst>
                  <a:outerShdw blurRad="38100" dist="38100" dir="2700000" algn="tl">
                    <a:srgbClr val="C0C0C0"/>
                  </a:outerShdw>
                </a:effectLst>
                <a:ea typeface="宋体" pitchFamily="2" charset="-122"/>
              </a:rPr>
              <a:t>从宇宙深处射来的带电粒子为什么只在地球的两极引起极光？</a:t>
            </a:r>
            <a:endParaRPr lang="zh-CN" altLang="en-US" sz="3200">
              <a:solidFill>
                <a:schemeClr val="tx1"/>
              </a:solidFill>
              <a:effectLst>
                <a:outerShdw blurRad="38100" dist="38100" dir="2700000" algn="tl">
                  <a:srgbClr val="C0C0C0"/>
                </a:outerShdw>
              </a:effectLst>
              <a:latin typeface="Times New Roman" pitchFamily="18" charset="0"/>
              <a:ea typeface="楷体_GB2312" pitchFamily="49" charset="-122"/>
            </a:endParaRPr>
          </a:p>
          <a:p>
            <a:pPr>
              <a:lnSpc>
                <a:spcPct val="130000"/>
              </a:lnSpc>
              <a:spcBef>
                <a:spcPct val="0"/>
              </a:spcBef>
              <a:defRPr/>
            </a:pPr>
            <a:endParaRPr lang="zh-CN" altLang="en-US" sz="3200">
              <a:solidFill>
                <a:schemeClr val="tx1"/>
              </a:solidFill>
              <a:effectLst>
                <a:outerShdw blurRad="38100" dist="38100" dir="2700000" algn="tl">
                  <a:srgbClr val="C0C0C0"/>
                </a:outerShdw>
              </a:effectLst>
              <a:ea typeface="宋体" pitchFamily="2" charset="-122"/>
            </a:endParaRPr>
          </a:p>
          <a:p>
            <a:pPr>
              <a:lnSpc>
                <a:spcPct val="130000"/>
              </a:lnSpc>
              <a:spcBef>
                <a:spcPct val="0"/>
              </a:spcBef>
              <a:defRPr/>
            </a:pPr>
            <a:endParaRPr lang="zh-CN" altLang="en-US">
              <a:solidFill>
                <a:schemeClr val="tx1"/>
              </a:solidFill>
              <a:effectLst>
                <a:outerShdw blurRad="38100" dist="38100" dir="2700000" algn="tl">
                  <a:srgbClr val="C0C0C0"/>
                </a:outerShdw>
              </a:effectLst>
              <a:ea typeface="宋体" pitchFamily="2" charset="-122"/>
            </a:endParaRPr>
          </a:p>
          <a:p>
            <a:pPr>
              <a:lnSpc>
                <a:spcPct val="130000"/>
              </a:lnSpc>
              <a:spcBef>
                <a:spcPct val="0"/>
              </a:spcBef>
              <a:defRPr/>
            </a:pPr>
            <a:endParaRPr lang="zh-CN" altLang="en-US">
              <a:solidFill>
                <a:schemeClr val="tx1"/>
              </a:solidFill>
              <a:effectLst>
                <a:outerShdw blurRad="38100" dist="38100" dir="2700000" algn="tl">
                  <a:srgbClr val="C0C0C0"/>
                </a:outerShdw>
              </a:effectLst>
              <a:ea typeface="宋体" pitchFamily="2" charset="-122"/>
            </a:endParaRPr>
          </a:p>
        </p:txBody>
      </p:sp>
      <p:pic>
        <p:nvPicPr>
          <p:cNvPr id="4099" name="Picture 3" descr="103"/>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l="60576" t="10428" r="12386" b="75476"/>
          <a:stretch>
            <a:fillRect/>
          </a:stretch>
        </p:blipFill>
        <p:spPr bwMode="auto">
          <a:xfrm>
            <a:off x="5576888" y="333375"/>
            <a:ext cx="4329112"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wea010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4292600"/>
            <a:ext cx="49149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wea01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88" y="4292600"/>
            <a:ext cx="42481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2130">
                                            <p:txEl>
                                              <p:pRg st="0" end="0"/>
                                            </p:txEl>
                                          </p:spTgt>
                                        </p:tgtEl>
                                        <p:attrNameLst>
                                          <p:attrName>style.visibility</p:attrName>
                                        </p:attrNameLst>
                                      </p:cBhvr>
                                      <p:to>
                                        <p:strVal val="visible"/>
                                      </p:to>
                                    </p:set>
                                    <p:animEffect transition="in" filter="wipe(left)">
                                      <p:cBhvr>
                                        <p:cTn id="7" dur="500"/>
                                        <p:tgtEl>
                                          <p:spTgt spid="4321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2130">
                                            <p:txEl>
                                              <p:pRg st="1" end="1"/>
                                            </p:txEl>
                                          </p:spTgt>
                                        </p:tgtEl>
                                        <p:attrNameLst>
                                          <p:attrName>style.visibility</p:attrName>
                                        </p:attrNameLst>
                                      </p:cBhvr>
                                      <p:to>
                                        <p:strVal val="visible"/>
                                      </p:to>
                                    </p:set>
                                    <p:animEffect transition="in" filter="wipe(left)">
                                      <p:cBhvr>
                                        <p:cTn id="12" dur="500"/>
                                        <p:tgtEl>
                                          <p:spTgt spid="4321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2130">
                                            <p:txEl>
                                              <p:pRg st="2" end="2"/>
                                            </p:txEl>
                                          </p:spTgt>
                                        </p:tgtEl>
                                        <p:attrNameLst>
                                          <p:attrName>style.visibility</p:attrName>
                                        </p:attrNameLst>
                                      </p:cBhvr>
                                      <p:to>
                                        <p:strVal val="visible"/>
                                      </p:to>
                                    </p:set>
                                    <p:animEffect transition="in" filter="wipe(left)">
                                      <p:cBhvr>
                                        <p:cTn id="17" dur="500"/>
                                        <p:tgtEl>
                                          <p:spTgt spid="4321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2130">
                                            <p:txEl>
                                              <p:pRg st="3" end="3"/>
                                            </p:txEl>
                                          </p:spTgt>
                                        </p:tgtEl>
                                        <p:attrNameLst>
                                          <p:attrName>style.visibility</p:attrName>
                                        </p:attrNameLst>
                                      </p:cBhvr>
                                      <p:to>
                                        <p:strVal val="visible"/>
                                      </p:to>
                                    </p:set>
                                    <p:animEffect transition="in" filter="wipe(left)">
                                      <p:cBhvr>
                                        <p:cTn id="22" dur="500"/>
                                        <p:tgtEl>
                                          <p:spTgt spid="4321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32130">
                                            <p:txEl>
                                              <p:pRg st="4" end="4"/>
                                            </p:txEl>
                                          </p:spTgt>
                                        </p:tgtEl>
                                        <p:attrNameLst>
                                          <p:attrName>style.visibility</p:attrName>
                                        </p:attrNameLst>
                                      </p:cBhvr>
                                      <p:to>
                                        <p:strVal val="visible"/>
                                      </p:to>
                                    </p:set>
                                    <p:animEffect transition="in" filter="wipe(left)">
                                      <p:cBhvr>
                                        <p:cTn id="27" dur="500"/>
                                        <p:tgtEl>
                                          <p:spTgt spid="432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ChangeArrowheads="1"/>
          </p:cNvSpPr>
          <p:nvPr/>
        </p:nvSpPr>
        <p:spPr bwMode="auto">
          <a:xfrm>
            <a:off x="508000" y="1165225"/>
            <a:ext cx="90487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buFontTx/>
              <a:buAutoNum type="arabicPeriod"/>
              <a:tabLst>
                <a:tab pos="228600" algn="l"/>
              </a:tabLst>
            </a:pPr>
            <a:r>
              <a:rPr kumimoji="0" lang="zh-CN" altLang="en-US" sz="3200">
                <a:solidFill>
                  <a:srgbClr val="FF0000"/>
                </a:solidFill>
                <a:latin typeface="黑体" pitchFamily="2" charset="-122"/>
                <a:ea typeface="黑体" pitchFamily="2" charset="-122"/>
                <a:hlinkClick r:id="rId2" action="ppaction://hlinkfile"/>
              </a:rPr>
              <a:t>安培力是洛伦兹力的集体表现</a:t>
            </a:r>
            <a:r>
              <a:rPr kumimoji="0" lang="zh-CN" altLang="en-US" sz="3200">
                <a:solidFill>
                  <a:srgbClr val="FF0000"/>
                </a:solidFill>
                <a:latin typeface="黑体" pitchFamily="2" charset="-122"/>
                <a:ea typeface="黑体" pitchFamily="2" charset="-122"/>
              </a:rPr>
              <a:t>，洛伦兹力是安培力微观表现。</a:t>
            </a:r>
          </a:p>
        </p:txBody>
      </p:sp>
      <p:sp>
        <p:nvSpPr>
          <p:cNvPr id="421891" name="Rectangle 3"/>
          <p:cNvSpPr>
            <a:spLocks noChangeArrowheads="1"/>
          </p:cNvSpPr>
          <p:nvPr/>
        </p:nvSpPr>
        <p:spPr bwMode="auto">
          <a:xfrm>
            <a:off x="584200" y="2305050"/>
            <a:ext cx="899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tabLst>
                <a:tab pos="228600" algn="l"/>
              </a:tabLst>
            </a:pPr>
            <a:r>
              <a:rPr kumimoji="0" lang="en-US" altLang="zh-CN" sz="3200">
                <a:solidFill>
                  <a:schemeClr val="tx1"/>
                </a:solidFill>
                <a:latin typeface="黑体" pitchFamily="2" charset="-122"/>
                <a:ea typeface="黑体" pitchFamily="2" charset="-122"/>
              </a:rPr>
              <a:t>2.</a:t>
            </a:r>
            <a:r>
              <a:rPr kumimoji="0" lang="zh-CN" altLang="en-US" sz="3200">
                <a:solidFill>
                  <a:schemeClr val="tx1"/>
                </a:solidFill>
                <a:latin typeface="黑体" pitchFamily="2" charset="-122"/>
                <a:ea typeface="黑体" pitchFamily="2" charset="-122"/>
              </a:rPr>
              <a:t>大小关系：</a:t>
            </a:r>
            <a:r>
              <a:rPr kumimoji="0" lang="en-US" altLang="zh-CN" sz="3200">
                <a:solidFill>
                  <a:schemeClr val="tx1"/>
                </a:solidFill>
                <a:latin typeface="黑体" pitchFamily="2" charset="-122"/>
                <a:ea typeface="黑体" pitchFamily="2" charset="-122"/>
              </a:rPr>
              <a:t>F</a:t>
            </a:r>
            <a:r>
              <a:rPr kumimoji="0" lang="zh-CN" altLang="en-US" sz="3200" baseline="-25000">
                <a:solidFill>
                  <a:schemeClr val="tx1"/>
                </a:solidFill>
                <a:latin typeface="黑体" pitchFamily="2" charset="-122"/>
                <a:ea typeface="黑体" pitchFamily="2" charset="-122"/>
              </a:rPr>
              <a:t>安</a:t>
            </a:r>
            <a:r>
              <a:rPr kumimoji="0" lang="zh-CN" altLang="en-US" sz="3200">
                <a:solidFill>
                  <a:schemeClr val="tx1"/>
                </a:solidFill>
                <a:latin typeface="黑体" pitchFamily="2" charset="-122"/>
                <a:ea typeface="黑体" pitchFamily="2" charset="-122"/>
              </a:rPr>
              <a:t>＝</a:t>
            </a:r>
            <a:r>
              <a:rPr kumimoji="0" lang="en-US" altLang="zh-CN" sz="3200">
                <a:solidFill>
                  <a:schemeClr val="tx1"/>
                </a:solidFill>
                <a:latin typeface="黑体" pitchFamily="2" charset="-122"/>
                <a:ea typeface="黑体" pitchFamily="2" charset="-122"/>
              </a:rPr>
              <a:t>NF</a:t>
            </a:r>
            <a:r>
              <a:rPr kumimoji="0" lang="zh-CN" altLang="en-US" sz="3200" baseline="-25000">
                <a:solidFill>
                  <a:schemeClr val="tx1"/>
                </a:solidFill>
                <a:latin typeface="黑体" pitchFamily="2" charset="-122"/>
                <a:ea typeface="黑体" pitchFamily="2" charset="-122"/>
              </a:rPr>
              <a:t>洛</a:t>
            </a:r>
            <a:r>
              <a:rPr kumimoji="0" lang="zh-CN" altLang="en-US" sz="3200">
                <a:solidFill>
                  <a:schemeClr val="tx1"/>
                </a:solidFill>
                <a:latin typeface="黑体" pitchFamily="2" charset="-122"/>
                <a:ea typeface="黑体" pitchFamily="2" charset="-122"/>
              </a:rPr>
              <a:t>（</a:t>
            </a:r>
            <a:r>
              <a:rPr kumimoji="0" lang="en-US" altLang="zh-CN" sz="3200">
                <a:solidFill>
                  <a:schemeClr val="tx1"/>
                </a:solidFill>
                <a:latin typeface="黑体" pitchFamily="2" charset="-122"/>
                <a:ea typeface="黑体" pitchFamily="2" charset="-122"/>
              </a:rPr>
              <a:t>N</a:t>
            </a:r>
            <a:r>
              <a:rPr kumimoji="0" lang="zh-CN" altLang="en-US" sz="3200">
                <a:solidFill>
                  <a:schemeClr val="tx1"/>
                </a:solidFill>
                <a:latin typeface="黑体" pitchFamily="2" charset="-122"/>
                <a:ea typeface="黑体" pitchFamily="2" charset="-122"/>
              </a:rPr>
              <a:t>是导体中运动的电荷数）</a:t>
            </a:r>
          </a:p>
        </p:txBody>
      </p:sp>
      <p:sp>
        <p:nvSpPr>
          <p:cNvPr id="421892" name="Rectangle 4"/>
          <p:cNvSpPr>
            <a:spLocks noChangeArrowheads="1"/>
          </p:cNvSpPr>
          <p:nvPr/>
        </p:nvSpPr>
        <p:spPr bwMode="auto">
          <a:xfrm>
            <a:off x="584200" y="3744913"/>
            <a:ext cx="6554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tabLst>
                <a:tab pos="228600" algn="l"/>
              </a:tabLst>
            </a:pPr>
            <a:r>
              <a:rPr kumimoji="0" lang="en-US" altLang="zh-CN" sz="3200">
                <a:solidFill>
                  <a:schemeClr val="tx1"/>
                </a:solidFill>
                <a:latin typeface="黑体" pitchFamily="2" charset="-122"/>
                <a:ea typeface="黑体" pitchFamily="2" charset="-122"/>
              </a:rPr>
              <a:t>3.</a:t>
            </a:r>
            <a:r>
              <a:rPr kumimoji="0" lang="zh-CN" altLang="en-US" sz="3200">
                <a:solidFill>
                  <a:schemeClr val="tx1"/>
                </a:solidFill>
                <a:latin typeface="黑体" pitchFamily="2" charset="-122"/>
                <a:ea typeface="黑体" pitchFamily="2" charset="-122"/>
              </a:rPr>
              <a:t>方向关系：</a:t>
            </a:r>
            <a:r>
              <a:rPr kumimoji="0" lang="en-US" altLang="zh-CN" sz="3200">
                <a:solidFill>
                  <a:schemeClr val="tx1"/>
                </a:solidFill>
                <a:latin typeface="黑体" pitchFamily="2" charset="-122"/>
                <a:ea typeface="黑体" pitchFamily="2" charset="-122"/>
              </a:rPr>
              <a:t>F</a:t>
            </a:r>
            <a:r>
              <a:rPr kumimoji="0" lang="zh-CN" altLang="en-US" sz="3200" baseline="-25000">
                <a:solidFill>
                  <a:schemeClr val="tx1"/>
                </a:solidFill>
                <a:latin typeface="黑体" pitchFamily="2" charset="-122"/>
                <a:ea typeface="黑体" pitchFamily="2" charset="-122"/>
              </a:rPr>
              <a:t>安</a:t>
            </a:r>
            <a:r>
              <a:rPr kumimoji="0" lang="zh-CN" altLang="en-US" sz="3200">
                <a:solidFill>
                  <a:schemeClr val="tx1"/>
                </a:solidFill>
                <a:latin typeface="黑体" pitchFamily="2" charset="-122"/>
                <a:ea typeface="黑体" pitchFamily="2" charset="-122"/>
              </a:rPr>
              <a:t>与</a:t>
            </a:r>
            <a:r>
              <a:rPr kumimoji="0" lang="en-US" altLang="zh-CN" sz="3200">
                <a:solidFill>
                  <a:schemeClr val="tx1"/>
                </a:solidFill>
                <a:latin typeface="黑体" pitchFamily="2" charset="-122"/>
                <a:ea typeface="黑体" pitchFamily="2" charset="-122"/>
              </a:rPr>
              <a:t>F</a:t>
            </a:r>
            <a:r>
              <a:rPr kumimoji="0" lang="zh-CN" altLang="en-US" sz="3200" baseline="-25000">
                <a:solidFill>
                  <a:schemeClr val="tx1"/>
                </a:solidFill>
                <a:latin typeface="黑体" pitchFamily="2" charset="-122"/>
                <a:ea typeface="黑体" pitchFamily="2" charset="-122"/>
              </a:rPr>
              <a:t>洛</a:t>
            </a:r>
            <a:r>
              <a:rPr kumimoji="0" lang="zh-CN" altLang="en-US" sz="3200">
                <a:solidFill>
                  <a:schemeClr val="tx1"/>
                </a:solidFill>
                <a:latin typeface="黑体" pitchFamily="2" charset="-122"/>
                <a:ea typeface="黑体" pitchFamily="2" charset="-122"/>
              </a:rPr>
              <a:t>方向相同</a:t>
            </a:r>
          </a:p>
        </p:txBody>
      </p:sp>
      <p:sp>
        <p:nvSpPr>
          <p:cNvPr id="421893" name="Rectangle 5"/>
          <p:cNvSpPr>
            <a:spLocks noChangeArrowheads="1"/>
          </p:cNvSpPr>
          <p:nvPr/>
        </p:nvSpPr>
        <p:spPr bwMode="auto">
          <a:xfrm>
            <a:off x="508000" y="4754563"/>
            <a:ext cx="87391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tabLst>
                <a:tab pos="228600" algn="l"/>
              </a:tabLst>
            </a:pPr>
            <a:r>
              <a:rPr kumimoji="0" lang="en-US" altLang="zh-CN" sz="3200">
                <a:solidFill>
                  <a:schemeClr val="tx1"/>
                </a:solidFill>
                <a:latin typeface="黑体" pitchFamily="2" charset="-122"/>
                <a:ea typeface="黑体" pitchFamily="2" charset="-122"/>
              </a:rPr>
              <a:t>4.F</a:t>
            </a:r>
            <a:r>
              <a:rPr kumimoji="0" lang="zh-CN" altLang="en-US" sz="3200" baseline="-25000">
                <a:solidFill>
                  <a:schemeClr val="tx1"/>
                </a:solidFill>
                <a:latin typeface="黑体" pitchFamily="2" charset="-122"/>
                <a:ea typeface="黑体" pitchFamily="2" charset="-122"/>
              </a:rPr>
              <a:t>安</a:t>
            </a:r>
            <a:r>
              <a:rPr kumimoji="0" lang="zh-CN" altLang="en-US" sz="3200">
                <a:solidFill>
                  <a:schemeClr val="tx1"/>
                </a:solidFill>
                <a:latin typeface="黑体" pitchFamily="2" charset="-122"/>
                <a:ea typeface="黑体" pitchFamily="2" charset="-122"/>
              </a:rPr>
              <a:t>与</a:t>
            </a:r>
            <a:r>
              <a:rPr kumimoji="0" lang="en-US" altLang="zh-CN" sz="3200">
                <a:solidFill>
                  <a:schemeClr val="tx1"/>
                </a:solidFill>
                <a:latin typeface="黑体" pitchFamily="2" charset="-122"/>
                <a:ea typeface="黑体" pitchFamily="2" charset="-122"/>
              </a:rPr>
              <a:t>F</a:t>
            </a:r>
            <a:r>
              <a:rPr kumimoji="0" lang="zh-CN" altLang="en-US" sz="3200" baseline="-25000">
                <a:solidFill>
                  <a:schemeClr val="tx1"/>
                </a:solidFill>
                <a:latin typeface="黑体" pitchFamily="2" charset="-122"/>
                <a:ea typeface="黑体" pitchFamily="2" charset="-122"/>
              </a:rPr>
              <a:t>洛</a:t>
            </a:r>
            <a:r>
              <a:rPr kumimoji="0" lang="zh-CN" altLang="en-US" sz="3200">
                <a:solidFill>
                  <a:schemeClr val="tx1"/>
                </a:solidFill>
                <a:latin typeface="黑体" pitchFamily="2" charset="-122"/>
                <a:ea typeface="黑体" pitchFamily="2" charset="-122"/>
              </a:rPr>
              <a:t>本质都是磁场对运动电荷的作用力</a:t>
            </a:r>
          </a:p>
        </p:txBody>
      </p:sp>
      <p:sp>
        <p:nvSpPr>
          <p:cNvPr id="22534" name="Text Box 6"/>
          <p:cNvSpPr txBox="1">
            <a:spLocks noChangeArrowheads="1"/>
          </p:cNvSpPr>
          <p:nvPr/>
        </p:nvSpPr>
        <p:spPr bwMode="auto">
          <a:xfrm>
            <a:off x="230188" y="449263"/>
            <a:ext cx="5503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3200">
                <a:solidFill>
                  <a:schemeClr val="hlink"/>
                </a:solidFill>
                <a:ea typeface="黑体" pitchFamily="2" charset="-122"/>
              </a:rPr>
              <a:t>洛伦兹力与安培力的关系：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1890"/>
                                        </p:tgtEl>
                                        <p:attrNameLst>
                                          <p:attrName>style.visibility</p:attrName>
                                        </p:attrNameLst>
                                      </p:cBhvr>
                                      <p:to>
                                        <p:strVal val="visible"/>
                                      </p:to>
                                    </p:set>
                                    <p:animEffect transition="in" filter="blinds(horizontal)">
                                      <p:cBhvr>
                                        <p:cTn id="7" dur="500"/>
                                        <p:tgtEl>
                                          <p:spTgt spid="421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21891">
                                            <p:txEl>
                                              <p:pRg st="0" end="0"/>
                                            </p:txEl>
                                          </p:spTgt>
                                        </p:tgtEl>
                                        <p:attrNameLst>
                                          <p:attrName>style.visibility</p:attrName>
                                        </p:attrNameLst>
                                      </p:cBhvr>
                                      <p:to>
                                        <p:strVal val="visible"/>
                                      </p:to>
                                    </p:set>
                                    <p:animEffect transition="in" filter="box(in)">
                                      <p:cBhvr>
                                        <p:cTn id="12" dur="500"/>
                                        <p:tgtEl>
                                          <p:spTgt spid="4218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21892"/>
                                        </p:tgtEl>
                                        <p:attrNameLst>
                                          <p:attrName>style.visibility</p:attrName>
                                        </p:attrNameLst>
                                      </p:cBhvr>
                                      <p:to>
                                        <p:strVal val="visible"/>
                                      </p:to>
                                    </p:set>
                                    <p:animEffect transition="in" filter="diamond(in)">
                                      <p:cBhvr>
                                        <p:cTn id="17" dur="2000"/>
                                        <p:tgtEl>
                                          <p:spTgt spid="4218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21893"/>
                                        </p:tgtEl>
                                        <p:attrNameLst>
                                          <p:attrName>style.visibility</p:attrName>
                                        </p:attrNameLst>
                                      </p:cBhvr>
                                      <p:to>
                                        <p:strVal val="visible"/>
                                      </p:to>
                                    </p:set>
                                    <p:animEffect transition="in" filter="barn(inHorizontal)">
                                      <p:cBhvr>
                                        <p:cTn id="22" dur="500"/>
                                        <p:tgtEl>
                                          <p:spTgt spid="421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0" grpId="0"/>
      <p:bldP spid="421892" grpId="0"/>
      <p:bldP spid="4218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p:cNvSpPr>
          <p:nvPr/>
        </p:nvSpPr>
        <p:spPr bwMode="auto">
          <a:xfrm>
            <a:off x="82550" y="258763"/>
            <a:ext cx="6238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kumimoji="0" lang="zh-CN" altLang="en-US" sz="3200">
                <a:solidFill>
                  <a:schemeClr val="tx1"/>
                </a:solidFill>
                <a:ea typeface="黑体" pitchFamily="2" charset="-122"/>
              </a:rPr>
              <a:t>洛伦兹力和电场力的区别：</a:t>
            </a:r>
          </a:p>
        </p:txBody>
      </p:sp>
      <p:sp>
        <p:nvSpPr>
          <p:cNvPr id="422915" name="Rectangle 3"/>
          <p:cNvSpPr>
            <a:spLocks noChangeArrowheads="1"/>
          </p:cNvSpPr>
          <p:nvPr/>
        </p:nvSpPr>
        <p:spPr bwMode="auto">
          <a:xfrm>
            <a:off x="350838" y="812800"/>
            <a:ext cx="912653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buFontTx/>
              <a:buAutoNum type="arabicPeriod"/>
              <a:tabLst>
                <a:tab pos="228600" algn="l"/>
              </a:tabLst>
            </a:pPr>
            <a:r>
              <a:rPr kumimoji="0" lang="zh-CN" altLang="en-US" sz="2800">
                <a:solidFill>
                  <a:schemeClr val="tx1"/>
                </a:solidFill>
                <a:latin typeface="黑体" pitchFamily="2" charset="-122"/>
                <a:ea typeface="黑体" pitchFamily="2" charset="-122"/>
              </a:rPr>
              <a:t>电荷在电场中一定受到电场力的作用，与其运动状态无关；而电荷在磁场中不一定受到磁场力作用，只有相对于磁场运动且运动方向与磁场方向不平行的电荷才受磁场力作用。</a:t>
            </a:r>
          </a:p>
        </p:txBody>
      </p:sp>
      <p:sp>
        <p:nvSpPr>
          <p:cNvPr id="422916" name="Rectangle 4"/>
          <p:cNvSpPr>
            <a:spLocks noChangeArrowheads="1"/>
          </p:cNvSpPr>
          <p:nvPr/>
        </p:nvSpPr>
        <p:spPr bwMode="auto">
          <a:xfrm>
            <a:off x="350838" y="2811463"/>
            <a:ext cx="8234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tabLst>
                <a:tab pos="228600" algn="l"/>
              </a:tabLst>
            </a:pPr>
            <a:r>
              <a:rPr kumimoji="0" lang="en-US" altLang="zh-CN" sz="2800">
                <a:solidFill>
                  <a:schemeClr val="tx1"/>
                </a:solidFill>
                <a:latin typeface="黑体" pitchFamily="2" charset="-122"/>
                <a:ea typeface="黑体" pitchFamily="2" charset="-122"/>
              </a:rPr>
              <a:t>2.</a:t>
            </a:r>
            <a:r>
              <a:rPr kumimoji="0" lang="zh-CN" altLang="en-US" sz="2800">
                <a:solidFill>
                  <a:schemeClr val="tx1"/>
                </a:solidFill>
                <a:latin typeface="黑体" pitchFamily="2" charset="-122"/>
                <a:ea typeface="黑体" pitchFamily="2" charset="-122"/>
              </a:rPr>
              <a:t>大小：</a:t>
            </a:r>
            <a:r>
              <a:rPr kumimoji="0" lang="en-US" altLang="zh-CN" sz="2800">
                <a:solidFill>
                  <a:schemeClr val="tx1"/>
                </a:solidFill>
                <a:latin typeface="黑体" pitchFamily="2" charset="-122"/>
                <a:ea typeface="黑体" pitchFamily="2" charset="-122"/>
              </a:rPr>
              <a:t>F</a:t>
            </a:r>
            <a:r>
              <a:rPr kumimoji="0" lang="zh-CN" altLang="en-US" sz="2800" baseline="-25000">
                <a:solidFill>
                  <a:schemeClr val="tx1"/>
                </a:solidFill>
                <a:latin typeface="黑体" pitchFamily="2" charset="-122"/>
                <a:ea typeface="黑体" pitchFamily="2" charset="-122"/>
              </a:rPr>
              <a:t>电</a:t>
            </a:r>
            <a:r>
              <a:rPr kumimoji="0" lang="zh-CN" altLang="en-US" sz="2800">
                <a:solidFill>
                  <a:schemeClr val="tx1"/>
                </a:solidFill>
                <a:latin typeface="黑体" pitchFamily="2" charset="-122"/>
                <a:ea typeface="黑体" pitchFamily="2" charset="-122"/>
              </a:rPr>
              <a:t>＝</a:t>
            </a:r>
            <a:r>
              <a:rPr kumimoji="0" lang="en-US" altLang="zh-CN" sz="2800">
                <a:solidFill>
                  <a:schemeClr val="tx1"/>
                </a:solidFill>
                <a:latin typeface="黑体" pitchFamily="2" charset="-122"/>
                <a:ea typeface="黑体" pitchFamily="2" charset="-122"/>
              </a:rPr>
              <a:t>Eq,F</a:t>
            </a:r>
            <a:r>
              <a:rPr kumimoji="0" lang="zh-CN" altLang="en-US" sz="2800" baseline="-25000">
                <a:solidFill>
                  <a:schemeClr val="tx1"/>
                </a:solidFill>
                <a:latin typeface="黑体" pitchFamily="2" charset="-122"/>
                <a:ea typeface="黑体" pitchFamily="2" charset="-122"/>
              </a:rPr>
              <a:t>洛</a:t>
            </a:r>
            <a:r>
              <a:rPr kumimoji="0" lang="en-US" altLang="zh-CN" sz="2800">
                <a:solidFill>
                  <a:schemeClr val="tx1"/>
                </a:solidFill>
                <a:latin typeface="黑体" pitchFamily="2" charset="-122"/>
                <a:ea typeface="黑体" pitchFamily="2" charset="-122"/>
              </a:rPr>
              <a:t>=Bqvsinθ</a:t>
            </a:r>
            <a:r>
              <a:rPr kumimoji="0" lang="zh-CN" altLang="en-US" sz="2800">
                <a:solidFill>
                  <a:schemeClr val="tx1"/>
                </a:solidFill>
                <a:latin typeface="黑体" pitchFamily="2" charset="-122"/>
                <a:ea typeface="黑体" pitchFamily="2" charset="-122"/>
              </a:rPr>
              <a:t>。</a:t>
            </a:r>
          </a:p>
        </p:txBody>
      </p:sp>
      <p:sp>
        <p:nvSpPr>
          <p:cNvPr id="422917" name="Rectangle 5"/>
          <p:cNvSpPr>
            <a:spLocks noChangeArrowheads="1"/>
          </p:cNvSpPr>
          <p:nvPr/>
        </p:nvSpPr>
        <p:spPr bwMode="auto">
          <a:xfrm>
            <a:off x="350838" y="3519488"/>
            <a:ext cx="92043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tabLst>
                <a:tab pos="228600" algn="l"/>
              </a:tabLst>
            </a:pPr>
            <a:r>
              <a:rPr kumimoji="0" lang="en-US" altLang="zh-CN" sz="2800">
                <a:solidFill>
                  <a:schemeClr val="tx1"/>
                </a:solidFill>
                <a:latin typeface="黑体" pitchFamily="2" charset="-122"/>
                <a:ea typeface="黑体" pitchFamily="2" charset="-122"/>
              </a:rPr>
              <a:t>3.</a:t>
            </a:r>
            <a:r>
              <a:rPr kumimoji="0" lang="zh-CN" altLang="en-US" sz="2800">
                <a:solidFill>
                  <a:schemeClr val="tx1"/>
                </a:solidFill>
                <a:latin typeface="黑体" pitchFamily="2" charset="-122"/>
                <a:ea typeface="黑体" pitchFamily="2" charset="-122"/>
              </a:rPr>
              <a:t>电荷所受电场力方向总是平行于电场线的切线方向；而电荷所受磁场力的方向总是既垂直于磁场方向，又垂直于运动方向。</a:t>
            </a:r>
          </a:p>
        </p:txBody>
      </p:sp>
      <p:sp>
        <p:nvSpPr>
          <p:cNvPr id="422918" name="Rectangle 6"/>
          <p:cNvSpPr>
            <a:spLocks noChangeArrowheads="1"/>
          </p:cNvSpPr>
          <p:nvPr/>
        </p:nvSpPr>
        <p:spPr bwMode="auto">
          <a:xfrm>
            <a:off x="350838" y="5103813"/>
            <a:ext cx="88931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tabLst>
                <a:tab pos="228600" algn="l"/>
              </a:tabLst>
            </a:pPr>
            <a:r>
              <a:rPr kumimoji="0" lang="en-US" altLang="zh-CN" sz="2800">
                <a:solidFill>
                  <a:schemeClr val="tx1"/>
                </a:solidFill>
                <a:latin typeface="黑体" pitchFamily="2" charset="-122"/>
                <a:ea typeface="黑体" pitchFamily="2" charset="-122"/>
              </a:rPr>
              <a:t>4.</a:t>
            </a:r>
            <a:r>
              <a:rPr kumimoji="0" lang="zh-CN" altLang="en-US" sz="2800">
                <a:solidFill>
                  <a:schemeClr val="tx1"/>
                </a:solidFill>
                <a:latin typeface="黑体" pitchFamily="2" charset="-122"/>
                <a:ea typeface="黑体" pitchFamily="2" charset="-122"/>
              </a:rPr>
              <a:t>电场力要对运动电荷做功（电荷在等势面上运动除外）；而电荷在磁场中运动时，磁场力一定不会对电荷做功。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22914">
                                            <p:txEl>
                                              <p:pRg st="0" end="0"/>
                                            </p:txEl>
                                          </p:spTgt>
                                        </p:tgtEl>
                                        <p:attrNameLst>
                                          <p:attrName>style.visibility</p:attrName>
                                        </p:attrNameLst>
                                      </p:cBhvr>
                                      <p:to>
                                        <p:strVal val="visible"/>
                                      </p:to>
                                    </p:set>
                                    <p:animEffect transition="in" filter="checkerboard(across)">
                                      <p:cBhvr>
                                        <p:cTn id="7" dur="500"/>
                                        <p:tgtEl>
                                          <p:spTgt spid="4229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22915"/>
                                        </p:tgtEl>
                                        <p:attrNameLst>
                                          <p:attrName>style.visibility</p:attrName>
                                        </p:attrNameLst>
                                      </p:cBhvr>
                                      <p:to>
                                        <p:strVal val="visible"/>
                                      </p:to>
                                    </p:set>
                                    <p:animEffect transition="in" filter="barn(inHorizontal)">
                                      <p:cBhvr>
                                        <p:cTn id="12" dur="500"/>
                                        <p:tgtEl>
                                          <p:spTgt spid="422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22916"/>
                                        </p:tgtEl>
                                        <p:attrNameLst>
                                          <p:attrName>style.visibility</p:attrName>
                                        </p:attrNameLst>
                                      </p:cBhvr>
                                      <p:to>
                                        <p:strVal val="visible"/>
                                      </p:to>
                                    </p:set>
                                    <p:anim calcmode="lin" valueType="num">
                                      <p:cBhvr additive="base">
                                        <p:cTn id="17" dur="500" fill="hold"/>
                                        <p:tgtEl>
                                          <p:spTgt spid="422916"/>
                                        </p:tgtEl>
                                        <p:attrNameLst>
                                          <p:attrName>ppt_x</p:attrName>
                                        </p:attrNameLst>
                                      </p:cBhvr>
                                      <p:tavLst>
                                        <p:tav tm="0">
                                          <p:val>
                                            <p:strVal val="#ppt_x"/>
                                          </p:val>
                                        </p:tav>
                                        <p:tav tm="100000">
                                          <p:val>
                                            <p:strVal val="#ppt_x"/>
                                          </p:val>
                                        </p:tav>
                                      </p:tavLst>
                                    </p:anim>
                                    <p:anim calcmode="lin" valueType="num">
                                      <p:cBhvr additive="base">
                                        <p:cTn id="18" dur="500" fill="hold"/>
                                        <p:tgtEl>
                                          <p:spTgt spid="42291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22917"/>
                                        </p:tgtEl>
                                        <p:attrNameLst>
                                          <p:attrName>style.visibility</p:attrName>
                                        </p:attrNameLst>
                                      </p:cBhvr>
                                      <p:to>
                                        <p:strVal val="visible"/>
                                      </p:to>
                                    </p:set>
                                    <p:animEffect transition="in" filter="checkerboard(across)">
                                      <p:cBhvr>
                                        <p:cTn id="23" dur="500"/>
                                        <p:tgtEl>
                                          <p:spTgt spid="4229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422918"/>
                                        </p:tgtEl>
                                        <p:attrNameLst>
                                          <p:attrName>style.visibility</p:attrName>
                                        </p:attrNameLst>
                                      </p:cBhvr>
                                      <p:to>
                                        <p:strVal val="visible"/>
                                      </p:to>
                                    </p:set>
                                    <p:animEffect transition="in" filter="box(in)">
                                      <p:cBhvr>
                                        <p:cTn id="28" dur="500"/>
                                        <p:tgtEl>
                                          <p:spTgt spid="422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p:bldP spid="422916" grpId="0"/>
      <p:bldP spid="422917" grpId="0"/>
      <p:bldP spid="4229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938" name="Group 2"/>
          <p:cNvGrpSpPr>
            <a:grpSpLocks/>
          </p:cNvGrpSpPr>
          <p:nvPr/>
        </p:nvGrpSpPr>
        <p:grpSpPr bwMode="auto">
          <a:xfrm>
            <a:off x="330200" y="977900"/>
            <a:ext cx="9328150" cy="5548313"/>
            <a:chOff x="240" y="480"/>
            <a:chExt cx="5424" cy="3495"/>
          </a:xfrm>
        </p:grpSpPr>
        <p:sp>
          <p:nvSpPr>
            <p:cNvPr id="24582" name="Rectangle 3"/>
            <p:cNvSpPr>
              <a:spLocks noChangeArrowheads="1"/>
            </p:cNvSpPr>
            <p:nvPr/>
          </p:nvSpPr>
          <p:spPr bwMode="auto">
            <a:xfrm>
              <a:off x="240" y="480"/>
              <a:ext cx="5424" cy="1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304800">
                <a:spcBef>
                  <a:spcPct val="0"/>
                </a:spcBef>
              </a:pPr>
              <a:r>
                <a:rPr lang="en-US" altLang="zh-CN" sz="2800">
                  <a:latin typeface="黑体" pitchFamily="2" charset="-122"/>
                  <a:ea typeface="黑体" pitchFamily="2" charset="-122"/>
                </a:rPr>
                <a:t>1</a:t>
              </a:r>
              <a:r>
                <a:rPr lang="zh-CN" altLang="en-US" sz="2800">
                  <a:latin typeface="黑体" pitchFamily="2" charset="-122"/>
                  <a:ea typeface="黑体" pitchFamily="2" charset="-122"/>
                </a:rPr>
                <a:t>、当一带正电</a:t>
              </a:r>
              <a:r>
                <a:rPr lang="en-US" altLang="zh-CN" sz="2800">
                  <a:latin typeface="黑体" pitchFamily="2" charset="-122"/>
                  <a:ea typeface="黑体" pitchFamily="2" charset="-122"/>
                </a:rPr>
                <a:t>q</a:t>
              </a:r>
              <a:r>
                <a:rPr lang="zh-CN" altLang="en-US" sz="2800">
                  <a:latin typeface="黑体" pitchFamily="2" charset="-122"/>
                  <a:ea typeface="黑体" pitchFamily="2" charset="-122"/>
                </a:rPr>
                <a:t>的粒子以速度</a:t>
              </a:r>
              <a:r>
                <a:rPr lang="en-US" altLang="zh-CN" sz="2800">
                  <a:latin typeface="黑体" pitchFamily="2" charset="-122"/>
                  <a:ea typeface="黑体" pitchFamily="2" charset="-122"/>
                </a:rPr>
                <a:t>v</a:t>
              </a:r>
              <a:r>
                <a:rPr lang="zh-CN" altLang="en-US" sz="2800">
                  <a:latin typeface="黑体" pitchFamily="2" charset="-122"/>
                  <a:ea typeface="黑体" pitchFamily="2" charset="-122"/>
                </a:rPr>
                <a:t>沿螺线管中轴线进入该通电螺线管，若不计重力，则 </a:t>
              </a:r>
              <a:r>
                <a:rPr lang="en-US" altLang="zh-CN" sz="2800">
                  <a:latin typeface="黑体" pitchFamily="2" charset="-122"/>
                  <a:ea typeface="黑体" pitchFamily="2" charset="-122"/>
                </a:rPr>
                <a:t>[</a:t>
              </a:r>
              <a:r>
                <a:rPr lang="en-US" altLang="zh-CN" sz="2800">
                  <a:latin typeface="Times New Roman" pitchFamily="18" charset="0"/>
                  <a:ea typeface="黑体" pitchFamily="2" charset="-122"/>
                </a:rPr>
                <a:t>   </a:t>
              </a:r>
              <a:r>
                <a:rPr lang="en-US" altLang="zh-CN" sz="2800">
                  <a:latin typeface="黑体" pitchFamily="2" charset="-122"/>
                  <a:ea typeface="黑体" pitchFamily="2" charset="-122"/>
                </a:rPr>
                <a:t>      ]</a:t>
              </a:r>
            </a:p>
            <a:p>
              <a:pPr indent="304800" eaLnBrk="0" hangingPunct="0">
                <a:spcBef>
                  <a:spcPct val="0"/>
                </a:spcBef>
              </a:pPr>
              <a:r>
                <a:rPr lang="en-US" altLang="zh-CN" sz="2800">
                  <a:solidFill>
                    <a:srgbClr val="FF0000"/>
                  </a:solidFill>
                  <a:latin typeface="黑体" pitchFamily="2" charset="-122"/>
                  <a:ea typeface="黑体" pitchFamily="2" charset="-122"/>
                </a:rPr>
                <a:t>A</a:t>
              </a:r>
              <a:r>
                <a:rPr lang="zh-CN" altLang="en-US" sz="2800">
                  <a:solidFill>
                    <a:srgbClr val="FF0000"/>
                  </a:solidFill>
                  <a:latin typeface="黑体" pitchFamily="2" charset="-122"/>
                  <a:ea typeface="黑体" pitchFamily="2" charset="-122"/>
                </a:rPr>
                <a:t>．带电粒子速度大小改变；</a:t>
              </a:r>
            </a:p>
            <a:p>
              <a:pPr indent="304800" eaLnBrk="0" hangingPunct="0">
                <a:spcBef>
                  <a:spcPct val="0"/>
                </a:spcBef>
              </a:pPr>
              <a:r>
                <a:rPr lang="en-US" altLang="zh-CN" sz="2800">
                  <a:solidFill>
                    <a:srgbClr val="FF0000"/>
                  </a:solidFill>
                  <a:latin typeface="黑体" pitchFamily="2" charset="-122"/>
                  <a:ea typeface="黑体" pitchFamily="2" charset="-122"/>
                </a:rPr>
                <a:t>B</a:t>
              </a:r>
              <a:r>
                <a:rPr lang="zh-CN" altLang="en-US" sz="2800">
                  <a:solidFill>
                    <a:srgbClr val="FF0000"/>
                  </a:solidFill>
                  <a:latin typeface="黑体" pitchFamily="2" charset="-122"/>
                  <a:ea typeface="黑体" pitchFamily="2" charset="-122"/>
                </a:rPr>
                <a:t>．带电粒子速度方向改变；</a:t>
              </a:r>
            </a:p>
            <a:p>
              <a:pPr indent="304800" eaLnBrk="0" hangingPunct="0">
                <a:spcBef>
                  <a:spcPct val="0"/>
                </a:spcBef>
              </a:pPr>
              <a:r>
                <a:rPr lang="en-US" altLang="zh-CN" sz="2800">
                  <a:solidFill>
                    <a:srgbClr val="FF0000"/>
                  </a:solidFill>
                  <a:latin typeface="黑体" pitchFamily="2" charset="-122"/>
                  <a:ea typeface="黑体" pitchFamily="2" charset="-122"/>
                </a:rPr>
                <a:t>C</a:t>
              </a:r>
              <a:r>
                <a:rPr lang="zh-CN" altLang="en-US" sz="2800">
                  <a:solidFill>
                    <a:srgbClr val="FF0000"/>
                  </a:solidFill>
                  <a:latin typeface="黑体" pitchFamily="2" charset="-122"/>
                  <a:ea typeface="黑体" pitchFamily="2" charset="-122"/>
                </a:rPr>
                <a:t>．带电粒子速度大小不变；</a:t>
              </a:r>
            </a:p>
            <a:p>
              <a:pPr indent="304800" eaLnBrk="0" hangingPunct="0">
                <a:spcBef>
                  <a:spcPct val="0"/>
                </a:spcBef>
              </a:pPr>
              <a:r>
                <a:rPr lang="en-US" altLang="zh-CN" sz="2800">
                  <a:solidFill>
                    <a:srgbClr val="FF0000"/>
                  </a:solidFill>
                  <a:latin typeface="黑体" pitchFamily="2" charset="-122"/>
                  <a:ea typeface="黑体" pitchFamily="2" charset="-122"/>
                </a:rPr>
                <a:t>D</a:t>
              </a:r>
              <a:r>
                <a:rPr lang="zh-CN" altLang="en-US" sz="2800">
                  <a:solidFill>
                    <a:srgbClr val="FF0000"/>
                  </a:solidFill>
                  <a:latin typeface="黑体" pitchFamily="2" charset="-122"/>
                  <a:ea typeface="黑体" pitchFamily="2" charset="-122"/>
                </a:rPr>
                <a:t>．带电粒子速度方向不变。</a:t>
              </a:r>
            </a:p>
          </p:txBody>
        </p:sp>
        <p:pic>
          <p:nvPicPr>
            <p:cNvPr id="24583" name="Picture 4" descr="http://zyk/Resource/GZ/GZWL/JAJC/G2/ja000005ZW1_0047_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48" y="2352"/>
              <a:ext cx="3426" cy="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3941" name="Text Box 5"/>
          <p:cNvSpPr txBox="1">
            <a:spLocks noChangeArrowheads="1"/>
          </p:cNvSpPr>
          <p:nvPr/>
        </p:nvSpPr>
        <p:spPr bwMode="auto">
          <a:xfrm>
            <a:off x="6424613" y="1435100"/>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endParaRPr lang="zh-CN" altLang="en-US" sz="2400">
              <a:solidFill>
                <a:schemeClr val="tx1"/>
              </a:solidFill>
              <a:latin typeface="Times New Roman" pitchFamily="18" charset="0"/>
              <a:ea typeface="宋体" pitchFamily="2" charset="-122"/>
            </a:endParaRPr>
          </a:p>
        </p:txBody>
      </p:sp>
      <p:sp>
        <p:nvSpPr>
          <p:cNvPr id="423942" name="Text Box 6"/>
          <p:cNvSpPr txBox="1">
            <a:spLocks noChangeArrowheads="1"/>
          </p:cNvSpPr>
          <p:nvPr/>
        </p:nvSpPr>
        <p:spPr bwMode="auto">
          <a:xfrm>
            <a:off x="5384800" y="1484313"/>
            <a:ext cx="69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en-US" altLang="zh-CN" sz="2800">
                <a:solidFill>
                  <a:schemeClr val="tx1"/>
                </a:solidFill>
                <a:latin typeface="Times New Roman" pitchFamily="18" charset="0"/>
                <a:ea typeface="宋体" pitchFamily="2" charset="-122"/>
              </a:rPr>
              <a:t>CD</a:t>
            </a:r>
          </a:p>
        </p:txBody>
      </p:sp>
      <p:sp>
        <p:nvSpPr>
          <p:cNvPr id="24581" name="Text Box 7"/>
          <p:cNvSpPr txBox="1">
            <a:spLocks noChangeArrowheads="1"/>
          </p:cNvSpPr>
          <p:nvPr/>
        </p:nvSpPr>
        <p:spPr bwMode="auto">
          <a:xfrm>
            <a:off x="330200" y="304800"/>
            <a:ext cx="1747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sz="2800">
                <a:solidFill>
                  <a:srgbClr val="0000FF"/>
                </a:solidFill>
                <a:ea typeface="黑体" pitchFamily="2" charset="-122"/>
              </a:rPr>
              <a:t>练一练：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23938"/>
                                        </p:tgtEl>
                                        <p:attrNameLst>
                                          <p:attrName>style.visibility</p:attrName>
                                        </p:attrNameLst>
                                      </p:cBhvr>
                                      <p:to>
                                        <p:strVal val="visible"/>
                                      </p:to>
                                    </p:set>
                                    <p:animEffect transition="in" filter="checkerboard(across)">
                                      <p:cBhvr>
                                        <p:cTn id="7" dur="500"/>
                                        <p:tgtEl>
                                          <p:spTgt spid="423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nodePh="1">
                                  <p:stCondLst>
                                    <p:cond delay="0"/>
                                  </p:stCondLst>
                                  <p:endCondLst>
                                    <p:cond evt="begin" delay="0">
                                      <p:tn val="10"/>
                                    </p:cond>
                                  </p:endCondLst>
                                  <p:childTnLst>
                                    <p:set>
                                      <p:cBhvr>
                                        <p:cTn id="11" dur="1" fill="hold">
                                          <p:stCondLst>
                                            <p:cond delay="0"/>
                                          </p:stCondLst>
                                        </p:cTn>
                                        <p:tgtEl>
                                          <p:spTgt spid="423941"/>
                                        </p:tgtEl>
                                        <p:attrNameLst>
                                          <p:attrName>style.visibility</p:attrName>
                                        </p:attrNameLst>
                                      </p:cBhvr>
                                      <p:to>
                                        <p:strVal val="visible"/>
                                      </p:to>
                                    </p:set>
                                    <p:animEffect transition="in" filter="dissolve">
                                      <p:cBhvr>
                                        <p:cTn id="12" dur="500"/>
                                        <p:tgtEl>
                                          <p:spTgt spid="423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23942"/>
                                        </p:tgtEl>
                                        <p:attrNameLst>
                                          <p:attrName>style.visibility</p:attrName>
                                        </p:attrNameLst>
                                      </p:cBhvr>
                                      <p:to>
                                        <p:strVal val="visible"/>
                                      </p:to>
                                    </p:set>
                                    <p:anim calcmode="lin" valueType="num">
                                      <p:cBhvr additive="base">
                                        <p:cTn id="17" dur="500" fill="hold"/>
                                        <p:tgtEl>
                                          <p:spTgt spid="423942"/>
                                        </p:tgtEl>
                                        <p:attrNameLst>
                                          <p:attrName>ppt_x</p:attrName>
                                        </p:attrNameLst>
                                      </p:cBhvr>
                                      <p:tavLst>
                                        <p:tav tm="0">
                                          <p:val>
                                            <p:strVal val="0-#ppt_w/2"/>
                                          </p:val>
                                        </p:tav>
                                        <p:tav tm="100000">
                                          <p:val>
                                            <p:strVal val="#ppt_x"/>
                                          </p:val>
                                        </p:tav>
                                      </p:tavLst>
                                    </p:anim>
                                    <p:anim calcmode="lin" valueType="num">
                                      <p:cBhvr additive="base">
                                        <p:cTn id="18" dur="500" fill="hold"/>
                                        <p:tgtEl>
                                          <p:spTgt spid="4239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autoUpdateAnimBg="0"/>
      <p:bldP spid="42394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47650" y="533400"/>
            <a:ext cx="9047163"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tabLst>
                <a:tab pos="228600" algn="l"/>
              </a:tabLst>
            </a:pPr>
            <a:r>
              <a:rPr kumimoji="0" lang="zh-CN" altLang="en-US" sz="3200" b="0">
                <a:solidFill>
                  <a:schemeClr val="tx1"/>
                </a:solidFill>
                <a:latin typeface="黑体" pitchFamily="2" charset="-122"/>
                <a:ea typeface="黑体" pitchFamily="2" charset="-122"/>
              </a:rPr>
              <a:t> </a:t>
            </a:r>
            <a:r>
              <a:rPr kumimoji="0" lang="en-US" altLang="zh-CN" sz="3200" b="0">
                <a:solidFill>
                  <a:schemeClr val="tx1"/>
                </a:solidFill>
                <a:latin typeface="黑体" pitchFamily="2" charset="-122"/>
                <a:ea typeface="黑体" pitchFamily="2" charset="-122"/>
              </a:rPr>
              <a:t>2</a:t>
            </a:r>
            <a:r>
              <a:rPr kumimoji="0" lang="zh-CN" altLang="en-US" sz="3200" b="0">
                <a:solidFill>
                  <a:schemeClr val="tx1"/>
                </a:solidFill>
                <a:latin typeface="黑体" pitchFamily="2" charset="-122"/>
                <a:ea typeface="黑体" pitchFamily="2" charset="-122"/>
              </a:rPr>
              <a:t>、</a:t>
            </a:r>
            <a:r>
              <a:rPr kumimoji="0" lang="zh-CN" altLang="en-US" sz="3200">
                <a:solidFill>
                  <a:schemeClr val="tx1"/>
                </a:solidFill>
                <a:latin typeface="黑体" pitchFamily="2" charset="-122"/>
                <a:ea typeface="黑体" pitchFamily="2" charset="-122"/>
              </a:rPr>
              <a:t>摆长为</a:t>
            </a:r>
            <a:r>
              <a:rPr kumimoji="0" lang="en-US" altLang="zh-CN" sz="3200">
                <a:solidFill>
                  <a:schemeClr val="tx1"/>
                </a:solidFill>
                <a:latin typeface="黑体" pitchFamily="2" charset="-122"/>
                <a:ea typeface="黑体" pitchFamily="2" charset="-122"/>
              </a:rPr>
              <a:t>L</a:t>
            </a:r>
            <a:r>
              <a:rPr kumimoji="0" lang="zh-CN" altLang="en-US" sz="3200">
                <a:solidFill>
                  <a:schemeClr val="tx1"/>
                </a:solidFill>
                <a:latin typeface="黑体" pitchFamily="2" charset="-122"/>
                <a:ea typeface="黑体" pitchFamily="2" charset="-122"/>
              </a:rPr>
              <a:t>的单摆在匀强磁场中摆动，摆动中摆线始终绷紧，若摆球带正电，电量为</a:t>
            </a:r>
            <a:r>
              <a:rPr kumimoji="0" lang="en-US" altLang="zh-CN" sz="3200">
                <a:solidFill>
                  <a:schemeClr val="tx1"/>
                </a:solidFill>
                <a:latin typeface="黑体" pitchFamily="2" charset="-122"/>
                <a:ea typeface="黑体" pitchFamily="2" charset="-122"/>
              </a:rPr>
              <a:t>q</a:t>
            </a:r>
            <a:r>
              <a:rPr kumimoji="0" lang="zh-CN" altLang="en-US" sz="3200">
                <a:solidFill>
                  <a:schemeClr val="tx1"/>
                </a:solidFill>
                <a:latin typeface="黑体" pitchFamily="2" charset="-122"/>
                <a:ea typeface="黑体" pitchFamily="2" charset="-122"/>
              </a:rPr>
              <a:t>，质量为</a:t>
            </a:r>
            <a:r>
              <a:rPr kumimoji="0" lang="en-US" altLang="zh-CN" sz="3200">
                <a:solidFill>
                  <a:schemeClr val="tx1"/>
                </a:solidFill>
                <a:latin typeface="黑体" pitchFamily="2" charset="-122"/>
                <a:ea typeface="黑体" pitchFamily="2" charset="-122"/>
              </a:rPr>
              <a:t>m</a:t>
            </a:r>
            <a:r>
              <a:rPr kumimoji="0" lang="zh-CN" altLang="en-US" sz="3200">
                <a:solidFill>
                  <a:schemeClr val="tx1"/>
                </a:solidFill>
                <a:latin typeface="黑体" pitchFamily="2" charset="-122"/>
                <a:ea typeface="黑体" pitchFamily="2" charset="-122"/>
              </a:rPr>
              <a:t>，磁感应强度为</a:t>
            </a:r>
            <a:r>
              <a:rPr kumimoji="0" lang="en-US" altLang="zh-CN" sz="3200">
                <a:solidFill>
                  <a:schemeClr val="tx1"/>
                </a:solidFill>
                <a:latin typeface="黑体" pitchFamily="2" charset="-122"/>
                <a:ea typeface="黑体" pitchFamily="2" charset="-122"/>
              </a:rPr>
              <a:t>B</a:t>
            </a:r>
            <a:r>
              <a:rPr kumimoji="0" lang="zh-CN" altLang="en-US" sz="3200">
                <a:solidFill>
                  <a:schemeClr val="tx1"/>
                </a:solidFill>
                <a:latin typeface="黑体" pitchFamily="2" charset="-122"/>
                <a:ea typeface="黑体" pitchFamily="2" charset="-122"/>
              </a:rPr>
              <a:t>，当小球从最高处摆到最低处，摆线上拉力</a:t>
            </a:r>
            <a:r>
              <a:rPr kumimoji="0" lang="en-US" altLang="zh-CN" sz="3200">
                <a:solidFill>
                  <a:schemeClr val="tx1"/>
                </a:solidFill>
                <a:latin typeface="黑体" pitchFamily="2" charset="-122"/>
                <a:ea typeface="黑体" pitchFamily="2" charset="-122"/>
              </a:rPr>
              <a:t>T</a:t>
            </a:r>
            <a:r>
              <a:rPr kumimoji="0" lang="zh-CN" altLang="en-US" sz="3200">
                <a:solidFill>
                  <a:schemeClr val="tx1"/>
                </a:solidFill>
                <a:latin typeface="黑体" pitchFamily="2" charset="-122"/>
                <a:ea typeface="黑体" pitchFamily="2" charset="-122"/>
              </a:rPr>
              <a:t>多大？</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362200"/>
            <a:ext cx="3962400" cy="332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4964" name="Rectangle 4"/>
          <p:cNvSpPr>
            <a:spLocks noChangeArrowheads="1"/>
          </p:cNvSpPr>
          <p:nvPr/>
        </p:nvSpPr>
        <p:spPr bwMode="auto">
          <a:xfrm>
            <a:off x="428625" y="2714625"/>
            <a:ext cx="1719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pPr>
            <a:r>
              <a:rPr kumimoji="0" lang="zh-CN" altLang="en-US" sz="3200">
                <a:solidFill>
                  <a:schemeClr val="tx1"/>
                </a:solidFill>
                <a:latin typeface="黑体" pitchFamily="2" charset="-122"/>
                <a:ea typeface="黑体" pitchFamily="2" charset="-122"/>
              </a:rPr>
              <a:t>解析：</a:t>
            </a:r>
            <a:r>
              <a:rPr kumimoji="0" lang="zh-CN" altLang="en-US" sz="2800">
                <a:solidFill>
                  <a:schemeClr val="tx1"/>
                </a:solidFill>
                <a:latin typeface="黑体" pitchFamily="2" charset="-122"/>
                <a:ea typeface="黑体" pitchFamily="2" charset="-122"/>
              </a:rPr>
              <a:t> </a:t>
            </a:r>
          </a:p>
        </p:txBody>
      </p:sp>
      <p:sp>
        <p:nvSpPr>
          <p:cNvPr id="424965" name="Rectangle 5"/>
          <p:cNvSpPr>
            <a:spLocks noChangeArrowheads="1"/>
          </p:cNvSpPr>
          <p:nvPr/>
        </p:nvSpPr>
        <p:spPr bwMode="auto">
          <a:xfrm>
            <a:off x="303213" y="3198813"/>
            <a:ext cx="55864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kumimoji="0" lang="zh-CN" altLang="en-US" sz="2400">
                <a:solidFill>
                  <a:schemeClr val="tx1"/>
                </a:solidFill>
                <a:latin typeface="黑体" pitchFamily="2" charset="-122"/>
                <a:ea typeface="黑体" pitchFamily="2" charset="-122"/>
              </a:rPr>
              <a:t>摆球在运动中洛伦兹力不做功，由动能定理得： </a:t>
            </a:r>
          </a:p>
        </p:txBody>
      </p:sp>
      <p:graphicFrame>
        <p:nvGraphicFramePr>
          <p:cNvPr id="424966" name="Object 6"/>
          <p:cNvGraphicFramePr>
            <a:graphicFrameLocks noChangeAspect="1"/>
          </p:cNvGraphicFramePr>
          <p:nvPr/>
        </p:nvGraphicFramePr>
        <p:xfrm>
          <a:off x="412750" y="3886200"/>
          <a:ext cx="5992813" cy="1368425"/>
        </p:xfrm>
        <a:graphic>
          <a:graphicData uri="http://schemas.openxmlformats.org/presentationml/2006/ole">
            <mc:AlternateContent xmlns:mc="http://schemas.openxmlformats.org/markup-compatibility/2006">
              <mc:Choice xmlns:v="urn:schemas-microsoft-com:vml" Requires="v">
                <p:oleObj spid="_x0000_s25608" name="Equation" r:id="rId4" imgW="1459866" imgH="393529" progId="Equation.DSMT4">
                  <p:embed/>
                </p:oleObj>
              </mc:Choice>
              <mc:Fallback>
                <p:oleObj name="Equation" r:id="rId4" imgW="1459866" imgH="393529"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50" y="3886200"/>
                        <a:ext cx="5992813"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4967" name="Object 7"/>
          <p:cNvGraphicFramePr>
            <a:graphicFrameLocks noChangeAspect="1"/>
          </p:cNvGraphicFramePr>
          <p:nvPr/>
        </p:nvGraphicFramePr>
        <p:xfrm>
          <a:off x="412750" y="5410200"/>
          <a:ext cx="4733925" cy="1079500"/>
        </p:xfrm>
        <a:graphic>
          <a:graphicData uri="http://schemas.openxmlformats.org/presentationml/2006/ole">
            <mc:AlternateContent xmlns:mc="http://schemas.openxmlformats.org/markup-compatibility/2006">
              <mc:Choice xmlns:v="urn:schemas-microsoft-com:vml" Requires="v">
                <p:oleObj spid="_x0000_s25609" name="Equation" r:id="rId6" imgW="1269449" imgH="291973" progId="Equation.DSMT4">
                  <p:embed/>
                </p:oleObj>
              </mc:Choice>
              <mc:Fallback>
                <p:oleObj name="Equation" r:id="rId6" imgW="1269449" imgH="291973"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50" y="5410200"/>
                        <a:ext cx="473392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24964">
                                            <p:txEl>
                                              <p:pRg st="0" end="0"/>
                                            </p:txEl>
                                          </p:spTgt>
                                        </p:tgtEl>
                                        <p:attrNameLst>
                                          <p:attrName>style.visibility</p:attrName>
                                        </p:attrNameLst>
                                      </p:cBhvr>
                                      <p:to>
                                        <p:strVal val="visible"/>
                                      </p:to>
                                    </p:set>
                                    <p:anim calcmode="lin" valueType="num">
                                      <p:cBhvr additive="base">
                                        <p:cTn id="7" dur="500" fill="hold"/>
                                        <p:tgtEl>
                                          <p:spTgt spid="4249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49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24965"/>
                                        </p:tgtEl>
                                        <p:attrNameLst>
                                          <p:attrName>style.visibility</p:attrName>
                                        </p:attrNameLst>
                                      </p:cBhvr>
                                      <p:to>
                                        <p:strVal val="visible"/>
                                      </p:to>
                                    </p:set>
                                    <p:animEffect transition="in" filter="box(in)">
                                      <p:cBhvr>
                                        <p:cTn id="13" dur="500"/>
                                        <p:tgtEl>
                                          <p:spTgt spid="4249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424966"/>
                                        </p:tgtEl>
                                        <p:attrNameLst>
                                          <p:attrName>style.visibility</p:attrName>
                                        </p:attrNameLst>
                                      </p:cBhvr>
                                      <p:to>
                                        <p:strVal val="visible"/>
                                      </p:to>
                                    </p:set>
                                    <p:animEffect transition="in" filter="box(in)">
                                      <p:cBhvr>
                                        <p:cTn id="18" dur="500"/>
                                        <p:tgtEl>
                                          <p:spTgt spid="4249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24967"/>
                                        </p:tgtEl>
                                        <p:attrNameLst>
                                          <p:attrName>style.visibility</p:attrName>
                                        </p:attrNameLst>
                                      </p:cBhvr>
                                      <p:to>
                                        <p:strVal val="visible"/>
                                      </p:to>
                                    </p:set>
                                    <p:anim calcmode="lin" valueType="num">
                                      <p:cBhvr additive="base">
                                        <p:cTn id="23" dur="500" fill="hold"/>
                                        <p:tgtEl>
                                          <p:spTgt spid="424967"/>
                                        </p:tgtEl>
                                        <p:attrNameLst>
                                          <p:attrName>ppt_x</p:attrName>
                                        </p:attrNameLst>
                                      </p:cBhvr>
                                      <p:tavLst>
                                        <p:tav tm="0">
                                          <p:val>
                                            <p:strVal val="#ppt_x"/>
                                          </p:val>
                                        </p:tav>
                                        <p:tav tm="100000">
                                          <p:val>
                                            <p:strVal val="#ppt_x"/>
                                          </p:val>
                                        </p:tav>
                                      </p:tavLst>
                                    </p:anim>
                                    <p:anim calcmode="lin" valueType="num">
                                      <p:cBhvr additive="base">
                                        <p:cTn id="24" dur="500" fill="hold"/>
                                        <p:tgtEl>
                                          <p:spTgt spid="4249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ChangeArrowheads="1"/>
          </p:cNvSpPr>
          <p:nvPr/>
        </p:nvSpPr>
        <p:spPr bwMode="auto">
          <a:xfrm>
            <a:off x="247650" y="762000"/>
            <a:ext cx="94107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kumimoji="0" lang="zh-CN" altLang="en-US" sz="2800" b="0">
                <a:solidFill>
                  <a:schemeClr val="tx1"/>
                </a:solidFill>
                <a:latin typeface="黑体" pitchFamily="2" charset="-122"/>
                <a:ea typeface="黑体" pitchFamily="2" charset="-122"/>
              </a:rPr>
              <a:t>     </a:t>
            </a:r>
            <a:r>
              <a:rPr kumimoji="0" lang="zh-CN" altLang="en-US" sz="3200">
                <a:solidFill>
                  <a:schemeClr val="tx1"/>
                </a:solidFill>
                <a:latin typeface="黑体" pitchFamily="2" charset="-122"/>
                <a:ea typeface="黑体" pitchFamily="2" charset="-122"/>
              </a:rPr>
              <a:t>摆球在最低点时的速度方向不同，洛伦兹力方向不同，绳受到的拉力大小不同 </a:t>
            </a:r>
          </a:p>
        </p:txBody>
      </p:sp>
      <p:graphicFrame>
        <p:nvGraphicFramePr>
          <p:cNvPr id="425987" name="Object 3"/>
          <p:cNvGraphicFramePr>
            <a:graphicFrameLocks noChangeAspect="1"/>
          </p:cNvGraphicFramePr>
          <p:nvPr/>
        </p:nvGraphicFramePr>
        <p:xfrm>
          <a:off x="741363" y="2509838"/>
          <a:ext cx="4914900" cy="1249362"/>
        </p:xfrm>
        <a:graphic>
          <a:graphicData uri="http://schemas.openxmlformats.org/presentationml/2006/ole">
            <mc:AlternateContent xmlns:mc="http://schemas.openxmlformats.org/markup-compatibility/2006">
              <mc:Choice xmlns:v="urn:schemas-microsoft-com:vml" Requires="v">
                <p:oleObj spid="_x0000_s26633" name="Equation" r:id="rId3" imgW="1231366" imgH="418918" progId="Equation.DSMT4">
                  <p:embed/>
                </p:oleObj>
              </mc:Choice>
              <mc:Fallback>
                <p:oleObj name="Equation" r:id="rId3" imgW="1231366" imgH="418918"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3" y="2509838"/>
                        <a:ext cx="4914900"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5988" name="Object 4"/>
          <p:cNvGraphicFramePr>
            <a:graphicFrameLocks noChangeAspect="1"/>
          </p:cNvGraphicFramePr>
          <p:nvPr/>
        </p:nvGraphicFramePr>
        <p:xfrm>
          <a:off x="428625" y="3590925"/>
          <a:ext cx="6629400" cy="863600"/>
        </p:xfrm>
        <a:graphic>
          <a:graphicData uri="http://schemas.openxmlformats.org/presentationml/2006/ole">
            <mc:AlternateContent xmlns:mc="http://schemas.openxmlformats.org/markup-compatibility/2006">
              <mc:Choice xmlns:v="urn:schemas-microsoft-com:vml" Requires="v">
                <p:oleObj spid="_x0000_s26634" name="Equation" r:id="rId5" imgW="1943100" imgH="254000" progId="Equation.DSMT4">
                  <p:embed/>
                </p:oleObj>
              </mc:Choice>
              <mc:Fallback>
                <p:oleObj name="Equation" r:id="rId5" imgW="1943100" imgH="254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3590925"/>
                        <a:ext cx="6629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5989" name="Object 5"/>
          <p:cNvGraphicFramePr>
            <a:graphicFrameLocks noChangeAspect="1"/>
          </p:cNvGraphicFramePr>
          <p:nvPr/>
        </p:nvGraphicFramePr>
        <p:xfrm>
          <a:off x="577850" y="4724400"/>
          <a:ext cx="7527925" cy="1081088"/>
        </p:xfrm>
        <a:graphic>
          <a:graphicData uri="http://schemas.openxmlformats.org/presentationml/2006/ole">
            <mc:AlternateContent xmlns:mc="http://schemas.openxmlformats.org/markup-compatibility/2006">
              <mc:Choice xmlns:v="urn:schemas-microsoft-com:vml" Requires="v">
                <p:oleObj spid="_x0000_s26635" name="Equation" r:id="rId7" imgW="2501900" imgH="292100" progId="Equation.DSMT4">
                  <p:embed/>
                </p:oleObj>
              </mc:Choice>
              <mc:Fallback>
                <p:oleObj name="Equation" r:id="rId7" imgW="2501900" imgH="2921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50" y="4724400"/>
                        <a:ext cx="75279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5990" name="Rectangle 6"/>
          <p:cNvSpPr>
            <a:spLocks noChangeArrowheads="1"/>
          </p:cNvSpPr>
          <p:nvPr/>
        </p:nvSpPr>
        <p:spPr bwMode="auto">
          <a:xfrm>
            <a:off x="577850" y="2057400"/>
            <a:ext cx="3616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buFontTx/>
              <a:buAutoNum type="arabicPeriod"/>
              <a:tabLst>
                <a:tab pos="228600" algn="l"/>
              </a:tabLst>
            </a:pPr>
            <a:r>
              <a:rPr kumimoji="0" lang="zh-CN" altLang="en-US" sz="2800">
                <a:solidFill>
                  <a:srgbClr val="0000FF"/>
                </a:solidFill>
                <a:ea typeface="宋体" pitchFamily="2" charset="-122"/>
              </a:rPr>
              <a:t>当摆球向右摆时，</a:t>
            </a:r>
          </a:p>
        </p:txBody>
      </p:sp>
      <p:pic>
        <p:nvPicPr>
          <p:cNvPr id="42599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8075" y="1700213"/>
            <a:ext cx="244792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5992" name="Rectangle 8"/>
          <p:cNvSpPr>
            <a:spLocks noChangeArrowheads="1"/>
          </p:cNvSpPr>
          <p:nvPr/>
        </p:nvSpPr>
        <p:spPr bwMode="auto">
          <a:xfrm>
            <a:off x="742950" y="5957888"/>
            <a:ext cx="38973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tabLst>
                <a:tab pos="228600" algn="l"/>
              </a:tabLst>
            </a:pPr>
            <a:r>
              <a:rPr kumimoji="0" lang="en-US" altLang="zh-CN" sz="2800">
                <a:solidFill>
                  <a:srgbClr val="0000FF"/>
                </a:solidFill>
                <a:ea typeface="宋体" pitchFamily="2" charset="-122"/>
              </a:rPr>
              <a:t>2</a:t>
            </a:r>
            <a:r>
              <a:rPr kumimoji="0" lang="zh-CN" altLang="en-US" sz="2800">
                <a:solidFill>
                  <a:srgbClr val="0000FF"/>
                </a:solidFill>
                <a:ea typeface="宋体" pitchFamily="2" charset="-122"/>
              </a:rPr>
              <a:t>。当摆球向左摆时，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25986"/>
                                        </p:tgtEl>
                                        <p:attrNameLst>
                                          <p:attrName>style.visibility</p:attrName>
                                        </p:attrNameLst>
                                      </p:cBhvr>
                                      <p:to>
                                        <p:strVal val="visible"/>
                                      </p:to>
                                    </p:set>
                                    <p:animEffect transition="in" filter="barn(inHorizontal)">
                                      <p:cBhvr>
                                        <p:cTn id="7" dur="500"/>
                                        <p:tgtEl>
                                          <p:spTgt spid="425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5990"/>
                                        </p:tgtEl>
                                        <p:attrNameLst>
                                          <p:attrName>style.visibility</p:attrName>
                                        </p:attrNameLst>
                                      </p:cBhvr>
                                      <p:to>
                                        <p:strVal val="visible"/>
                                      </p:to>
                                    </p:set>
                                    <p:animEffect transition="in" filter="blinds(horizontal)">
                                      <p:cBhvr>
                                        <p:cTn id="12" dur="500"/>
                                        <p:tgtEl>
                                          <p:spTgt spid="4259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25991"/>
                                        </p:tgtEl>
                                        <p:attrNameLst>
                                          <p:attrName>style.visibility</p:attrName>
                                        </p:attrNameLst>
                                      </p:cBhvr>
                                      <p:to>
                                        <p:strVal val="visible"/>
                                      </p:to>
                                    </p:set>
                                    <p:anim calcmode="lin" valueType="num">
                                      <p:cBhvr additive="base">
                                        <p:cTn id="17" dur="500" fill="hold"/>
                                        <p:tgtEl>
                                          <p:spTgt spid="425991"/>
                                        </p:tgtEl>
                                        <p:attrNameLst>
                                          <p:attrName>ppt_x</p:attrName>
                                        </p:attrNameLst>
                                      </p:cBhvr>
                                      <p:tavLst>
                                        <p:tav tm="0">
                                          <p:val>
                                            <p:strVal val="#ppt_x"/>
                                          </p:val>
                                        </p:tav>
                                        <p:tav tm="100000">
                                          <p:val>
                                            <p:strVal val="#ppt_x"/>
                                          </p:val>
                                        </p:tav>
                                      </p:tavLst>
                                    </p:anim>
                                    <p:anim calcmode="lin" valueType="num">
                                      <p:cBhvr additive="base">
                                        <p:cTn id="18" dur="500" fill="hold"/>
                                        <p:tgtEl>
                                          <p:spTgt spid="42599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25987"/>
                                        </p:tgtEl>
                                        <p:attrNameLst>
                                          <p:attrName>style.visibility</p:attrName>
                                        </p:attrNameLst>
                                      </p:cBhvr>
                                      <p:to>
                                        <p:strVal val="visible"/>
                                      </p:to>
                                    </p:set>
                                    <p:anim calcmode="lin" valueType="num">
                                      <p:cBhvr additive="base">
                                        <p:cTn id="23" dur="500" fill="hold"/>
                                        <p:tgtEl>
                                          <p:spTgt spid="425987"/>
                                        </p:tgtEl>
                                        <p:attrNameLst>
                                          <p:attrName>ppt_x</p:attrName>
                                        </p:attrNameLst>
                                      </p:cBhvr>
                                      <p:tavLst>
                                        <p:tav tm="0">
                                          <p:val>
                                            <p:strVal val="#ppt_x"/>
                                          </p:val>
                                        </p:tav>
                                        <p:tav tm="100000">
                                          <p:val>
                                            <p:strVal val="#ppt_x"/>
                                          </p:val>
                                        </p:tav>
                                      </p:tavLst>
                                    </p:anim>
                                    <p:anim calcmode="lin" valueType="num">
                                      <p:cBhvr additive="base">
                                        <p:cTn id="24" dur="500" fill="hold"/>
                                        <p:tgtEl>
                                          <p:spTgt spid="42598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25988"/>
                                        </p:tgtEl>
                                        <p:attrNameLst>
                                          <p:attrName>style.visibility</p:attrName>
                                        </p:attrNameLst>
                                      </p:cBhvr>
                                      <p:to>
                                        <p:strVal val="visible"/>
                                      </p:to>
                                    </p:set>
                                    <p:anim calcmode="lin" valueType="num">
                                      <p:cBhvr additive="base">
                                        <p:cTn id="29" dur="500" fill="hold"/>
                                        <p:tgtEl>
                                          <p:spTgt spid="425988"/>
                                        </p:tgtEl>
                                        <p:attrNameLst>
                                          <p:attrName>ppt_x</p:attrName>
                                        </p:attrNameLst>
                                      </p:cBhvr>
                                      <p:tavLst>
                                        <p:tav tm="0">
                                          <p:val>
                                            <p:strVal val="#ppt_x"/>
                                          </p:val>
                                        </p:tav>
                                        <p:tav tm="100000">
                                          <p:val>
                                            <p:strVal val="#ppt_x"/>
                                          </p:val>
                                        </p:tav>
                                      </p:tavLst>
                                    </p:anim>
                                    <p:anim calcmode="lin" valueType="num">
                                      <p:cBhvr additive="base">
                                        <p:cTn id="30" dur="500" fill="hold"/>
                                        <p:tgtEl>
                                          <p:spTgt spid="4259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6" fill="hold" nodeType="clickEffect">
                                  <p:stCondLst>
                                    <p:cond delay="0"/>
                                  </p:stCondLst>
                                  <p:childTnLst>
                                    <p:set>
                                      <p:cBhvr>
                                        <p:cTn id="34" dur="1" fill="hold">
                                          <p:stCondLst>
                                            <p:cond delay="0"/>
                                          </p:stCondLst>
                                        </p:cTn>
                                        <p:tgtEl>
                                          <p:spTgt spid="425989"/>
                                        </p:tgtEl>
                                        <p:attrNameLst>
                                          <p:attrName>style.visibility</p:attrName>
                                        </p:attrNameLst>
                                      </p:cBhvr>
                                      <p:to>
                                        <p:strVal val="visible"/>
                                      </p:to>
                                    </p:set>
                                    <p:animEffect transition="in" filter="barn(inHorizontal)">
                                      <p:cBhvr>
                                        <p:cTn id="35" dur="500"/>
                                        <p:tgtEl>
                                          <p:spTgt spid="4259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25992"/>
                                        </p:tgtEl>
                                        <p:attrNameLst>
                                          <p:attrName>style.visibility</p:attrName>
                                        </p:attrNameLst>
                                      </p:cBhvr>
                                      <p:to>
                                        <p:strVal val="visible"/>
                                      </p:to>
                                    </p:set>
                                    <p:animEffect transition="in" filter="blinds(horizontal)">
                                      <p:cBhvr>
                                        <p:cTn id="40" dur="500"/>
                                        <p:tgtEl>
                                          <p:spTgt spid="425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p:bldP spid="425990" grpId="0"/>
      <p:bldP spid="4259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04800"/>
            <a:ext cx="9906000" cy="1143000"/>
          </a:xfrm>
        </p:spPr>
        <p:txBody>
          <a:bodyPr/>
          <a:lstStyle/>
          <a:p>
            <a:pPr eaLnBrk="1" hangingPunct="1"/>
            <a:r>
              <a:rPr lang="zh-CN" altLang="en-US" sz="3600" smtClean="0">
                <a:ea typeface="黑体" pitchFamily="2" charset="-122"/>
              </a:rPr>
              <a:t>例题：</a:t>
            </a:r>
          </a:p>
        </p:txBody>
      </p:sp>
      <p:sp>
        <p:nvSpPr>
          <p:cNvPr id="27651" name="Rectangle 3"/>
          <p:cNvSpPr>
            <a:spLocks noGrp="1" noChangeArrowheads="1"/>
          </p:cNvSpPr>
          <p:nvPr>
            <p:ph type="body" idx="1"/>
          </p:nvPr>
        </p:nvSpPr>
        <p:spPr>
          <a:xfrm>
            <a:off x="0" y="1219200"/>
            <a:ext cx="9493250" cy="3311525"/>
          </a:xfrm>
        </p:spPr>
        <p:txBody>
          <a:bodyPr/>
          <a:lstStyle/>
          <a:p>
            <a:pPr eaLnBrk="1" hangingPunct="1">
              <a:lnSpc>
                <a:spcPct val="90000"/>
              </a:lnSpc>
              <a:buFontTx/>
              <a:buNone/>
            </a:pPr>
            <a:r>
              <a:rPr lang="zh-CN" altLang="en-US" sz="2800" b="1" smtClean="0">
                <a:latin typeface="黑体" pitchFamily="2" charset="-122"/>
                <a:ea typeface="黑体" pitchFamily="2" charset="-122"/>
              </a:rPr>
              <a:t>       质量</a:t>
            </a:r>
            <a:r>
              <a:rPr lang="en-US" altLang="zh-CN" sz="2800" b="1" smtClean="0">
                <a:latin typeface="黑体" pitchFamily="2" charset="-122"/>
                <a:ea typeface="黑体" pitchFamily="2" charset="-122"/>
              </a:rPr>
              <a:t>m=0.1×10</a:t>
            </a:r>
            <a:r>
              <a:rPr lang="en-US" altLang="zh-CN" sz="2800" b="1" baseline="30000" smtClean="0">
                <a:latin typeface="黑体" pitchFamily="2" charset="-122"/>
                <a:ea typeface="黑体" pitchFamily="2" charset="-122"/>
              </a:rPr>
              <a:t>-3</a:t>
            </a:r>
            <a:r>
              <a:rPr lang="en-US" altLang="zh-CN" sz="2800" b="1" smtClean="0">
                <a:latin typeface="黑体" pitchFamily="2" charset="-122"/>
                <a:ea typeface="黑体" pitchFamily="2" charset="-122"/>
              </a:rPr>
              <a:t>kg</a:t>
            </a:r>
            <a:r>
              <a:rPr lang="zh-CN" altLang="en-US" sz="2800" b="1" smtClean="0">
                <a:latin typeface="黑体" pitchFamily="2" charset="-122"/>
                <a:ea typeface="黑体" pitchFamily="2" charset="-122"/>
              </a:rPr>
              <a:t>的小物块，带有电量为 </a:t>
            </a:r>
            <a:r>
              <a:rPr lang="en-US" altLang="zh-CN" sz="2800" b="1" smtClean="0">
                <a:latin typeface="黑体" pitchFamily="2" charset="-122"/>
                <a:ea typeface="黑体" pitchFamily="2" charset="-122"/>
              </a:rPr>
              <a:t>q=5×10</a:t>
            </a:r>
            <a:r>
              <a:rPr lang="en-US" altLang="zh-CN" sz="2800" b="1" baseline="30000" smtClean="0">
                <a:latin typeface="黑体" pitchFamily="2" charset="-122"/>
                <a:ea typeface="黑体" pitchFamily="2" charset="-122"/>
              </a:rPr>
              <a:t>-4</a:t>
            </a:r>
            <a:r>
              <a:rPr lang="en-US" altLang="zh-CN" sz="2800" b="1" smtClean="0">
                <a:latin typeface="黑体" pitchFamily="2" charset="-122"/>
                <a:ea typeface="黑体" pitchFamily="2" charset="-122"/>
              </a:rPr>
              <a:t>C</a:t>
            </a:r>
            <a:r>
              <a:rPr lang="zh-CN" altLang="en-US" sz="2800" b="1" smtClean="0">
                <a:latin typeface="黑体" pitchFamily="2" charset="-122"/>
                <a:ea typeface="黑体" pitchFamily="2" charset="-122"/>
              </a:rPr>
              <a:t>的正电荷，放在斜面上，斜面的倾角</a:t>
            </a:r>
            <a:r>
              <a:rPr lang="en-US" altLang="zh-CN" sz="2800" b="1" smtClean="0">
                <a:latin typeface="黑体" pitchFamily="2" charset="-122"/>
                <a:ea typeface="黑体" pitchFamily="2" charset="-122"/>
              </a:rPr>
              <a:t>α=30°</a:t>
            </a:r>
            <a:r>
              <a:rPr lang="zh-CN" altLang="en-US" sz="2800" b="1" smtClean="0">
                <a:latin typeface="黑体" pitchFamily="2" charset="-122"/>
                <a:ea typeface="黑体" pitchFamily="2" charset="-122"/>
              </a:rPr>
              <a:t>，物块与斜面间的动摩擦因数</a:t>
            </a:r>
            <a:r>
              <a:rPr lang="en-US" altLang="zh-CN" sz="2800" b="1" smtClean="0">
                <a:latin typeface="黑体" pitchFamily="2" charset="-122"/>
                <a:ea typeface="黑体" pitchFamily="2" charset="-122"/>
              </a:rPr>
              <a:t>μ=0.4</a:t>
            </a:r>
            <a:r>
              <a:rPr lang="zh-CN" altLang="en-US" sz="2800" b="1" smtClean="0">
                <a:latin typeface="黑体" pitchFamily="2" charset="-122"/>
                <a:ea typeface="黑体" pitchFamily="2" charset="-122"/>
              </a:rPr>
              <a:t>。设整个斜面放在匀强磁场中，</a:t>
            </a:r>
            <a:r>
              <a:rPr lang="en-US" altLang="zh-CN" sz="2800" b="1" smtClean="0">
                <a:latin typeface="黑体" pitchFamily="2" charset="-122"/>
                <a:ea typeface="黑体" pitchFamily="2" charset="-122"/>
              </a:rPr>
              <a:t>B=0.5T</a:t>
            </a:r>
            <a:r>
              <a:rPr lang="zh-CN" altLang="en-US" sz="2800" b="1" smtClean="0">
                <a:latin typeface="黑体" pitchFamily="2" charset="-122"/>
                <a:ea typeface="黑体" pitchFamily="2" charset="-122"/>
              </a:rPr>
              <a:t>，方向如图，若斜面足够长，问：</a:t>
            </a:r>
          </a:p>
          <a:p>
            <a:pPr eaLnBrk="1" hangingPunct="1">
              <a:lnSpc>
                <a:spcPct val="90000"/>
              </a:lnSpc>
            </a:pPr>
            <a:r>
              <a:rPr lang="zh-CN" altLang="en-US" sz="2800" b="1" smtClean="0">
                <a:latin typeface="黑体" pitchFamily="2" charset="-122"/>
                <a:ea typeface="黑体" pitchFamily="2" charset="-122"/>
              </a:rPr>
              <a:t>（</a:t>
            </a:r>
            <a:r>
              <a:rPr lang="en-US" altLang="zh-CN" sz="2800" b="1" smtClean="0">
                <a:latin typeface="黑体" pitchFamily="2" charset="-122"/>
                <a:ea typeface="黑体" pitchFamily="2" charset="-122"/>
              </a:rPr>
              <a:t>1</a:t>
            </a:r>
            <a:r>
              <a:rPr lang="zh-CN" altLang="en-US" sz="2800" b="1" smtClean="0">
                <a:latin typeface="黑体" pitchFamily="2" charset="-122"/>
                <a:ea typeface="黑体" pitchFamily="2" charset="-122"/>
              </a:rPr>
              <a:t>）物块下滑时，能达到的最大速率为多少？</a:t>
            </a:r>
          </a:p>
          <a:p>
            <a:pPr eaLnBrk="1" hangingPunct="1">
              <a:lnSpc>
                <a:spcPct val="90000"/>
              </a:lnSpc>
            </a:pPr>
            <a:r>
              <a:rPr lang="zh-CN" altLang="en-US" sz="2800" b="1" smtClean="0">
                <a:latin typeface="黑体" pitchFamily="2" charset="-122"/>
                <a:ea typeface="黑体" pitchFamily="2" charset="-122"/>
              </a:rPr>
              <a:t>（</a:t>
            </a:r>
            <a:r>
              <a:rPr lang="en-US" altLang="zh-CN" sz="2800" b="1" smtClean="0">
                <a:latin typeface="黑体" pitchFamily="2" charset="-122"/>
                <a:ea typeface="黑体" pitchFamily="2" charset="-122"/>
              </a:rPr>
              <a:t>2</a:t>
            </a:r>
            <a:r>
              <a:rPr lang="zh-CN" altLang="en-US" sz="2800" b="1" smtClean="0">
                <a:latin typeface="黑体" pitchFamily="2" charset="-122"/>
                <a:ea typeface="黑体" pitchFamily="2" charset="-122"/>
              </a:rPr>
              <a:t>）如果将磁场反向，其他条件不变，物块下滑时将发生什么情况？ </a:t>
            </a:r>
          </a:p>
        </p:txBody>
      </p:sp>
      <p:sp>
        <p:nvSpPr>
          <p:cNvPr id="27652"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0850" y="4495800"/>
            <a:ext cx="3556000"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6"/>
          <p:cNvSpPr>
            <a:spLocks noChangeArrowheads="1"/>
          </p:cNvSpPr>
          <p:nvPr/>
        </p:nvSpPr>
        <p:spPr bwMode="auto">
          <a:xfrm>
            <a:off x="0" y="331470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188913"/>
            <a:ext cx="6026150" cy="431800"/>
          </a:xfrm>
        </p:spPr>
        <p:txBody>
          <a:bodyPr/>
          <a:lstStyle/>
          <a:p>
            <a:pPr eaLnBrk="1" hangingPunct="1"/>
            <a:r>
              <a:rPr lang="zh-CN" altLang="en-US" sz="3200" smtClean="0">
                <a:solidFill>
                  <a:srgbClr val="0000FF"/>
                </a:solidFill>
                <a:latin typeface="黑体" pitchFamily="2" charset="-122"/>
                <a:ea typeface="黑体" pitchFamily="2" charset="-122"/>
              </a:rPr>
              <a:t>五  电视显像管的工作原理</a:t>
            </a:r>
          </a:p>
        </p:txBody>
      </p:sp>
      <p:pic>
        <p:nvPicPr>
          <p:cNvPr id="428035" name="Picture 3" descr="Image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36650" y="654050"/>
            <a:ext cx="7056438" cy="443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8036" name="Text Box 4"/>
          <p:cNvSpPr txBox="1">
            <a:spLocks noChangeArrowheads="1"/>
          </p:cNvSpPr>
          <p:nvPr/>
        </p:nvSpPr>
        <p:spPr bwMode="auto">
          <a:xfrm>
            <a:off x="1352550" y="5084763"/>
            <a:ext cx="1871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2800" b="0">
                <a:solidFill>
                  <a:schemeClr val="tx1"/>
                </a:solidFill>
                <a:latin typeface="黑体" pitchFamily="2" charset="-122"/>
                <a:ea typeface="黑体" pitchFamily="2" charset="-122"/>
              </a:rPr>
              <a:t>主要构造</a:t>
            </a:r>
            <a:r>
              <a:rPr kumimoji="0" lang="en-US" altLang="zh-CN" sz="2800" b="0">
                <a:solidFill>
                  <a:schemeClr val="tx1"/>
                </a:solidFill>
                <a:latin typeface="黑体" pitchFamily="2" charset="-122"/>
                <a:ea typeface="黑体" pitchFamily="2" charset="-122"/>
              </a:rPr>
              <a:t>:</a:t>
            </a:r>
          </a:p>
        </p:txBody>
      </p:sp>
      <p:sp>
        <p:nvSpPr>
          <p:cNvPr id="428037" name="Text Box 5"/>
          <p:cNvSpPr txBox="1">
            <a:spLocks noChangeArrowheads="1"/>
          </p:cNvSpPr>
          <p:nvPr/>
        </p:nvSpPr>
        <p:spPr bwMode="auto">
          <a:xfrm>
            <a:off x="1208088" y="5589588"/>
            <a:ext cx="6786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2800">
                <a:solidFill>
                  <a:schemeClr val="tx1"/>
                </a:solidFill>
                <a:ea typeface="黑体" pitchFamily="2" charset="-122"/>
              </a:rPr>
              <a:t>电子枪（阴极）、偏转线圈、荧光屏等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gtEl>
                                        <p:attrNameLst>
                                          <p:attrName>style.visibility</p:attrName>
                                        </p:attrNameLst>
                                      </p:cBhvr>
                                      <p:to>
                                        <p:strVal val="visible"/>
                                      </p:to>
                                    </p:set>
                                    <p:animEffect transition="in" filter="blinds(horizontal)">
                                      <p:cBhvr>
                                        <p:cTn id="7" dur="500"/>
                                        <p:tgtEl>
                                          <p:spTgt spid="428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28036"/>
                                        </p:tgtEl>
                                        <p:attrNameLst>
                                          <p:attrName>style.visibility</p:attrName>
                                        </p:attrNameLst>
                                      </p:cBhvr>
                                      <p:to>
                                        <p:strVal val="visible"/>
                                      </p:to>
                                    </p:set>
                                    <p:anim calcmode="lin" valueType="num">
                                      <p:cBhvr additive="base">
                                        <p:cTn id="12" dur="500" fill="hold"/>
                                        <p:tgtEl>
                                          <p:spTgt spid="428036"/>
                                        </p:tgtEl>
                                        <p:attrNameLst>
                                          <p:attrName>ppt_x</p:attrName>
                                        </p:attrNameLst>
                                      </p:cBhvr>
                                      <p:tavLst>
                                        <p:tav tm="0">
                                          <p:val>
                                            <p:strVal val="#ppt_x"/>
                                          </p:val>
                                        </p:tav>
                                        <p:tav tm="100000">
                                          <p:val>
                                            <p:strVal val="#ppt_x"/>
                                          </p:val>
                                        </p:tav>
                                      </p:tavLst>
                                    </p:anim>
                                    <p:anim calcmode="lin" valueType="num">
                                      <p:cBhvr additive="base">
                                        <p:cTn id="13" dur="500" fill="hold"/>
                                        <p:tgtEl>
                                          <p:spTgt spid="42803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28037"/>
                                        </p:tgtEl>
                                        <p:attrNameLst>
                                          <p:attrName>style.visibility</p:attrName>
                                        </p:attrNameLst>
                                      </p:cBhvr>
                                      <p:to>
                                        <p:strVal val="visible"/>
                                      </p:to>
                                    </p:set>
                                    <p:animEffect transition="in" filter="box(in)">
                                      <p:cBhvr>
                                        <p:cTn id="18" dur="500"/>
                                        <p:tgtEl>
                                          <p:spTgt spid="4280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28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6" grpId="0"/>
      <p:bldP spid="428037" grpId="0"/>
      <p:bldP spid="42803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0" y="1143000"/>
            <a:ext cx="5162550" cy="1417638"/>
          </a:xfrm>
        </p:spPr>
        <p:txBody>
          <a:bodyPr/>
          <a:lstStyle/>
          <a:p>
            <a:pPr eaLnBrk="1" hangingPunct="1">
              <a:defRPr/>
            </a:pPr>
            <a:r>
              <a:rPr lang="en-US" altLang="zh-CN" b="1" smtClean="0">
                <a:solidFill>
                  <a:srgbClr val="3333FF"/>
                </a:solidFill>
                <a:effectLst>
                  <a:outerShdw blurRad="38100" dist="38100" dir="2700000" algn="tl">
                    <a:srgbClr val="C0C0C0"/>
                  </a:outerShdw>
                </a:effectLst>
              </a:rPr>
              <a:t>【</a:t>
            </a:r>
            <a:r>
              <a:rPr lang="zh-CN" altLang="en-US" b="1" smtClean="0">
                <a:solidFill>
                  <a:srgbClr val="3333FF"/>
                </a:solidFill>
                <a:effectLst>
                  <a:outerShdw blurRad="38100" dist="38100" dir="2700000" algn="tl">
                    <a:srgbClr val="C0C0C0"/>
                  </a:outerShdw>
                </a:effectLst>
              </a:rPr>
              <a:t>思考与讨论</a:t>
            </a:r>
            <a:r>
              <a:rPr lang="en-US" altLang="zh-CN" b="1" smtClean="0">
                <a:solidFill>
                  <a:srgbClr val="3333FF"/>
                </a:solidFill>
                <a:effectLst>
                  <a:outerShdw blurRad="38100" dist="38100" dir="2700000" algn="tl">
                    <a:srgbClr val="C0C0C0"/>
                  </a:outerShdw>
                </a:effectLst>
              </a:rPr>
              <a:t>】</a:t>
            </a:r>
            <a:endParaRPr lang="en-US" altLang="zh-CN" sz="6000" b="1" smtClean="0">
              <a:solidFill>
                <a:srgbClr val="FFFF66"/>
              </a:solidFill>
              <a:ea typeface="华文隶书" pitchFamily="2" charset="-122"/>
            </a:endParaRPr>
          </a:p>
        </p:txBody>
      </p:sp>
      <p:sp>
        <p:nvSpPr>
          <p:cNvPr id="429059" name="Rectangle 3"/>
          <p:cNvSpPr>
            <a:spLocks noGrp="1" noChangeArrowheads="1"/>
          </p:cNvSpPr>
          <p:nvPr>
            <p:ph type="body" idx="1"/>
          </p:nvPr>
        </p:nvSpPr>
        <p:spPr>
          <a:xfrm>
            <a:off x="0" y="2824163"/>
            <a:ext cx="9906000" cy="1036637"/>
          </a:xfrm>
        </p:spPr>
        <p:txBody>
          <a:bodyPr/>
          <a:lstStyle/>
          <a:p>
            <a:pPr eaLnBrk="1" hangingPunct="1">
              <a:lnSpc>
                <a:spcPct val="90000"/>
              </a:lnSpc>
              <a:buFontTx/>
              <a:buNone/>
            </a:pPr>
            <a:r>
              <a:rPr lang="en-US" altLang="zh-CN" b="1" smtClean="0">
                <a:latin typeface="黑体" pitchFamily="2" charset="-122"/>
                <a:ea typeface="黑体" pitchFamily="2" charset="-122"/>
              </a:rPr>
              <a:t>1</a:t>
            </a:r>
            <a:r>
              <a:rPr lang="zh-CN" altLang="en-US" b="1" smtClean="0">
                <a:latin typeface="黑体" pitchFamily="2" charset="-122"/>
                <a:ea typeface="黑体" pitchFamily="2" charset="-122"/>
              </a:rPr>
              <a:t>．若要使电子束在水平方向偏离中心，打在荧光屏上的Ａ点，偏转磁场应该沿什么方向？</a:t>
            </a:r>
          </a:p>
        </p:txBody>
      </p:sp>
      <p:sp>
        <p:nvSpPr>
          <p:cNvPr id="29700" name="Rectangle 4"/>
          <p:cNvSpPr>
            <a:spLocks noChangeArrowheads="1"/>
          </p:cNvSpPr>
          <p:nvPr/>
        </p:nvSpPr>
        <p:spPr bwMode="auto">
          <a:xfrm>
            <a:off x="0" y="685800"/>
            <a:ext cx="53657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0"/>
              </a:spcBef>
            </a:pPr>
            <a:r>
              <a:rPr lang="zh-CN" altLang="en-US" sz="3200" b="0">
                <a:solidFill>
                  <a:srgbClr val="0000FF"/>
                </a:solidFill>
                <a:ea typeface="黑体" pitchFamily="2" charset="-122"/>
              </a:rPr>
              <a:t>五  电视显像管的工作原理</a:t>
            </a:r>
          </a:p>
        </p:txBody>
      </p:sp>
      <p:pic>
        <p:nvPicPr>
          <p:cNvPr id="29701" name="Picture 5" descr="Imag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138" y="0"/>
            <a:ext cx="397986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62" name="Text Box 6"/>
          <p:cNvSpPr txBox="1">
            <a:spLocks noChangeArrowheads="1"/>
          </p:cNvSpPr>
          <p:nvPr/>
        </p:nvSpPr>
        <p:spPr bwMode="auto">
          <a:xfrm>
            <a:off x="38100" y="3789363"/>
            <a:ext cx="9867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en-US" altLang="zh-CN" sz="3200">
                <a:solidFill>
                  <a:schemeClr val="tx1"/>
                </a:solidFill>
                <a:latin typeface="黑体" pitchFamily="2" charset="-122"/>
                <a:ea typeface="黑体" pitchFamily="2" charset="-122"/>
              </a:rPr>
              <a:t>2</a:t>
            </a:r>
            <a:r>
              <a:rPr kumimoji="0" lang="zh-CN" altLang="en-US" sz="3200">
                <a:solidFill>
                  <a:schemeClr val="tx1"/>
                </a:solidFill>
                <a:latin typeface="黑体" pitchFamily="2" charset="-122"/>
                <a:ea typeface="黑体" pitchFamily="2" charset="-122"/>
              </a:rPr>
              <a:t>．若要使电子束打在Ｂ点，磁场应该沿什么方向？</a:t>
            </a:r>
          </a:p>
        </p:txBody>
      </p:sp>
      <p:sp>
        <p:nvSpPr>
          <p:cNvPr id="429063" name="Text Box 7"/>
          <p:cNvSpPr txBox="1">
            <a:spLocks noChangeArrowheads="1"/>
          </p:cNvSpPr>
          <p:nvPr/>
        </p:nvSpPr>
        <p:spPr bwMode="auto">
          <a:xfrm>
            <a:off x="38100" y="4797425"/>
            <a:ext cx="9867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en-US" altLang="zh-CN" sz="3200">
                <a:solidFill>
                  <a:schemeClr val="tx1"/>
                </a:solidFill>
                <a:latin typeface="黑体" pitchFamily="2" charset="-122"/>
                <a:ea typeface="黑体" pitchFamily="2" charset="-122"/>
              </a:rPr>
              <a:t>3</a:t>
            </a:r>
            <a:r>
              <a:rPr kumimoji="0" lang="zh-CN" altLang="en-US" sz="3200">
                <a:solidFill>
                  <a:schemeClr val="tx1"/>
                </a:solidFill>
                <a:latin typeface="黑体" pitchFamily="2" charset="-122"/>
                <a:ea typeface="黑体" pitchFamily="2" charset="-122"/>
              </a:rPr>
              <a:t>．若要使电子束打在荧光屏上的位置由Ｂ逐渐向Ａ点移动，偏转磁场应该怎样变化？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animEffect transition="in" filter="diamond(in)">
                                      <p:cBhvr>
                                        <p:cTn id="7" dur="2000"/>
                                        <p:tgtEl>
                                          <p:spTgt spid="429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1" nodeType="clickEffect">
                                  <p:stCondLst>
                                    <p:cond delay="0"/>
                                  </p:stCondLst>
                                  <p:childTnLst>
                                    <p:set>
                                      <p:cBhvr>
                                        <p:cTn id="11" dur="1" fill="hold">
                                          <p:stCondLst>
                                            <p:cond delay="0"/>
                                          </p:stCondLst>
                                        </p:cTn>
                                        <p:tgtEl>
                                          <p:spTgt spid="429059">
                                            <p:txEl>
                                              <p:pRg st="0" end="0"/>
                                            </p:txEl>
                                          </p:spTgt>
                                        </p:tgtEl>
                                        <p:attrNameLst>
                                          <p:attrName>style.visibility</p:attrName>
                                        </p:attrNameLst>
                                      </p:cBhvr>
                                      <p:to>
                                        <p:strVal val="visible"/>
                                      </p:to>
                                    </p:set>
                                    <p:animEffect transition="in" filter="box(in)">
                                      <p:cBhvr>
                                        <p:cTn id="12" dur="500"/>
                                        <p:tgtEl>
                                          <p:spTgt spid="4290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29062"/>
                                        </p:tgtEl>
                                        <p:attrNameLst>
                                          <p:attrName>style.visibility</p:attrName>
                                        </p:attrNameLst>
                                      </p:cBhvr>
                                      <p:to>
                                        <p:strVal val="visible"/>
                                      </p:to>
                                    </p:set>
                                    <p:animEffect transition="in" filter="checkerboard(across)">
                                      <p:cBhvr>
                                        <p:cTn id="17" dur="500"/>
                                        <p:tgtEl>
                                          <p:spTgt spid="4290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29063"/>
                                        </p:tgtEl>
                                        <p:attrNameLst>
                                          <p:attrName>style.visibility</p:attrName>
                                        </p:attrNameLst>
                                      </p:cBhvr>
                                      <p:to>
                                        <p:strVal val="visible"/>
                                      </p:to>
                                    </p:set>
                                    <p:animEffect transition="in" filter="box(in)">
                                      <p:cBhvr>
                                        <p:cTn id="22" dur="500"/>
                                        <p:tgtEl>
                                          <p:spTgt spid="429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p:bldP spid="429059" grpId="1" build="p"/>
      <p:bldP spid="429062" grpId="0"/>
      <p:bldP spid="4290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0" y="1143000"/>
            <a:ext cx="2889250" cy="777875"/>
          </a:xfrm>
        </p:spPr>
        <p:txBody>
          <a:bodyPr/>
          <a:lstStyle/>
          <a:p>
            <a:pPr eaLnBrk="1" hangingPunct="1"/>
            <a:r>
              <a:rPr lang="zh-CN" altLang="en-US" sz="3200" b="1" smtClean="0">
                <a:ea typeface="黑体" pitchFamily="2" charset="-122"/>
              </a:rPr>
              <a:t>原理：</a:t>
            </a:r>
          </a:p>
        </p:txBody>
      </p:sp>
      <p:sp>
        <p:nvSpPr>
          <p:cNvPr id="430083" name="Rectangle 3"/>
          <p:cNvSpPr>
            <a:spLocks noGrp="1" noChangeArrowheads="1"/>
          </p:cNvSpPr>
          <p:nvPr>
            <p:ph type="body" idx="1"/>
          </p:nvPr>
        </p:nvSpPr>
        <p:spPr>
          <a:xfrm>
            <a:off x="0" y="2209800"/>
            <a:ext cx="5811838" cy="566738"/>
          </a:xfrm>
        </p:spPr>
        <p:txBody>
          <a:bodyPr/>
          <a:lstStyle/>
          <a:p>
            <a:pPr eaLnBrk="1" hangingPunct="1">
              <a:buFontTx/>
              <a:buNone/>
            </a:pPr>
            <a:r>
              <a:rPr lang="zh-CN" altLang="en-US" b="1" smtClean="0">
                <a:latin typeface="黑体" pitchFamily="2" charset="-122"/>
                <a:ea typeface="黑体" pitchFamily="2" charset="-122"/>
              </a:rPr>
              <a:t>   应用电子束磁偏转的道理</a:t>
            </a:r>
          </a:p>
        </p:txBody>
      </p:sp>
      <p:sp>
        <p:nvSpPr>
          <p:cNvPr id="30724" name="Rectangle 4"/>
          <p:cNvSpPr>
            <a:spLocks noChangeArrowheads="1"/>
          </p:cNvSpPr>
          <p:nvPr/>
        </p:nvSpPr>
        <p:spPr bwMode="auto">
          <a:xfrm>
            <a:off x="0" y="762000"/>
            <a:ext cx="5943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0"/>
              </a:spcBef>
            </a:pPr>
            <a:r>
              <a:rPr lang="zh-CN" altLang="en-US" sz="3200" b="0">
                <a:solidFill>
                  <a:srgbClr val="0000FF"/>
                </a:solidFill>
                <a:ea typeface="黑体" pitchFamily="2" charset="-122"/>
              </a:rPr>
              <a:t>五 、 电视显像管的工作原理</a:t>
            </a:r>
          </a:p>
        </p:txBody>
      </p:sp>
      <p:pic>
        <p:nvPicPr>
          <p:cNvPr id="30725" name="Picture 5" descr="Imag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138" y="0"/>
            <a:ext cx="397986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086" name="Picture 6" descr="Imag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73450"/>
            <a:ext cx="3529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087" name="Picture 7" descr="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100" y="3679825"/>
            <a:ext cx="49149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082"/>
                                        </p:tgtEl>
                                        <p:attrNameLst>
                                          <p:attrName>style.visibility</p:attrName>
                                        </p:attrNameLst>
                                      </p:cBhvr>
                                      <p:to>
                                        <p:strVal val="visible"/>
                                      </p:to>
                                    </p:set>
                                    <p:anim calcmode="lin" valueType="num">
                                      <p:cBhvr additive="base">
                                        <p:cTn id="7" dur="500" fill="hold"/>
                                        <p:tgtEl>
                                          <p:spTgt spid="430082"/>
                                        </p:tgtEl>
                                        <p:attrNameLst>
                                          <p:attrName>ppt_x</p:attrName>
                                        </p:attrNameLst>
                                      </p:cBhvr>
                                      <p:tavLst>
                                        <p:tav tm="0">
                                          <p:val>
                                            <p:strVal val="#ppt_x"/>
                                          </p:val>
                                        </p:tav>
                                        <p:tav tm="100000">
                                          <p:val>
                                            <p:strVal val="#ppt_x"/>
                                          </p:val>
                                        </p:tav>
                                      </p:tavLst>
                                    </p:anim>
                                    <p:anim calcmode="lin" valueType="num">
                                      <p:cBhvr additive="base">
                                        <p:cTn id="8" dur="500" fill="hold"/>
                                        <p:tgtEl>
                                          <p:spTgt spid="4300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30083">
                                            <p:txEl>
                                              <p:pRg st="0" end="0"/>
                                            </p:txEl>
                                          </p:spTgt>
                                        </p:tgtEl>
                                        <p:attrNameLst>
                                          <p:attrName>style.visibility</p:attrName>
                                        </p:attrNameLst>
                                      </p:cBhvr>
                                      <p:to>
                                        <p:strVal val="visible"/>
                                      </p:to>
                                    </p:set>
                                    <p:animEffect transition="in" filter="checkerboard(across)">
                                      <p:cBhvr>
                                        <p:cTn id="13" dur="500"/>
                                        <p:tgtEl>
                                          <p:spTgt spid="43008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30086"/>
                                        </p:tgtEl>
                                        <p:attrNameLst>
                                          <p:attrName>style.visibility</p:attrName>
                                        </p:attrNameLst>
                                      </p:cBhvr>
                                      <p:to>
                                        <p:strVal val="visible"/>
                                      </p:to>
                                    </p:set>
                                    <p:animEffect transition="in" filter="blinds(horizontal)">
                                      <p:cBhvr>
                                        <p:cTn id="18" dur="500"/>
                                        <p:tgtEl>
                                          <p:spTgt spid="4300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30087"/>
                                        </p:tgtEl>
                                        <p:attrNameLst>
                                          <p:attrName>style.visibility</p:attrName>
                                        </p:attrNameLst>
                                      </p:cBhvr>
                                      <p:to>
                                        <p:strVal val="visible"/>
                                      </p:to>
                                    </p:set>
                                    <p:animEffect transition="in" filter="blinds(horizontal)">
                                      <p:cBhvr>
                                        <p:cTn id="23" dur="500"/>
                                        <p:tgtEl>
                                          <p:spTgt spid="430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2" grpId="0"/>
      <p:bldP spid="43008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428625" y="333375"/>
            <a:ext cx="9205913"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lnSpc>
                <a:spcPct val="150000"/>
              </a:lnSpc>
              <a:spcBef>
                <a:spcPct val="0"/>
              </a:spcBef>
            </a:pPr>
            <a:r>
              <a:rPr kumimoji="0" lang="zh-CN" altLang="en-US" sz="3200">
                <a:solidFill>
                  <a:schemeClr val="tx1"/>
                </a:solidFill>
                <a:latin typeface="楷体_GB2312" pitchFamily="49" charset="-122"/>
                <a:ea typeface="楷体_GB2312" pitchFamily="49" charset="-122"/>
              </a:rPr>
              <a:t>例题：某带电粒子的电量为</a:t>
            </a:r>
            <a:r>
              <a:rPr kumimoji="0" lang="en-US" altLang="zh-CN" sz="3200">
                <a:solidFill>
                  <a:schemeClr val="tx1"/>
                </a:solidFill>
                <a:latin typeface="楷体_GB2312" pitchFamily="49" charset="-122"/>
                <a:ea typeface="楷体_GB2312" pitchFamily="49" charset="-122"/>
              </a:rPr>
              <a:t>q=10</a:t>
            </a:r>
            <a:r>
              <a:rPr kumimoji="0" lang="en-US" altLang="zh-CN" sz="3200" baseline="30000">
                <a:solidFill>
                  <a:schemeClr val="tx1"/>
                </a:solidFill>
                <a:latin typeface="楷体_GB2312" pitchFamily="49" charset="-122"/>
                <a:ea typeface="楷体_GB2312" pitchFamily="49" charset="-122"/>
              </a:rPr>
              <a:t>-14</a:t>
            </a:r>
            <a:r>
              <a:rPr kumimoji="0" lang="en-US" altLang="zh-CN" sz="3200">
                <a:solidFill>
                  <a:schemeClr val="tx1"/>
                </a:solidFill>
                <a:latin typeface="楷体_GB2312" pitchFamily="49" charset="-122"/>
                <a:ea typeface="楷体_GB2312" pitchFamily="49" charset="-122"/>
              </a:rPr>
              <a:t>C,</a:t>
            </a:r>
            <a:r>
              <a:rPr kumimoji="0" lang="zh-CN" altLang="en-US" sz="3200">
                <a:solidFill>
                  <a:schemeClr val="tx1"/>
                </a:solidFill>
                <a:latin typeface="楷体_GB2312" pitchFamily="49" charset="-122"/>
                <a:ea typeface="楷体_GB2312" pitchFamily="49" charset="-122"/>
              </a:rPr>
              <a:t>以速率</a:t>
            </a:r>
            <a:r>
              <a:rPr kumimoji="0" lang="en-US" altLang="zh-CN" sz="3200">
                <a:solidFill>
                  <a:schemeClr val="tx1"/>
                </a:solidFill>
                <a:latin typeface="楷体_GB2312" pitchFamily="49" charset="-122"/>
                <a:ea typeface="楷体_GB2312" pitchFamily="49" charset="-122"/>
              </a:rPr>
              <a:t>v=10</a:t>
            </a:r>
            <a:r>
              <a:rPr kumimoji="0" lang="en-US" altLang="zh-CN" sz="3200" baseline="30000">
                <a:solidFill>
                  <a:schemeClr val="tx1"/>
                </a:solidFill>
                <a:latin typeface="楷体_GB2312" pitchFamily="49" charset="-122"/>
                <a:ea typeface="楷体_GB2312" pitchFamily="49" charset="-122"/>
              </a:rPr>
              <a:t>6</a:t>
            </a:r>
            <a:r>
              <a:rPr kumimoji="0" lang="en-US" altLang="zh-CN" sz="3200">
                <a:solidFill>
                  <a:schemeClr val="tx1"/>
                </a:solidFill>
                <a:latin typeface="楷体_GB2312" pitchFamily="49" charset="-122"/>
                <a:ea typeface="楷体_GB2312" pitchFamily="49" charset="-122"/>
              </a:rPr>
              <a:t>m/s</a:t>
            </a:r>
            <a:r>
              <a:rPr kumimoji="0" lang="zh-CN" altLang="en-US" sz="3200">
                <a:solidFill>
                  <a:schemeClr val="tx1"/>
                </a:solidFill>
                <a:latin typeface="楷体_GB2312" pitchFamily="49" charset="-122"/>
                <a:ea typeface="楷体_GB2312" pitchFamily="49" charset="-122"/>
              </a:rPr>
              <a:t>射入</a:t>
            </a:r>
            <a:r>
              <a:rPr kumimoji="0" lang="en-US" altLang="zh-CN" sz="3200">
                <a:solidFill>
                  <a:schemeClr val="tx1"/>
                </a:solidFill>
                <a:latin typeface="楷体_GB2312" pitchFamily="49" charset="-122"/>
                <a:ea typeface="楷体_GB2312" pitchFamily="49" charset="-122"/>
              </a:rPr>
              <a:t>B=10</a:t>
            </a:r>
            <a:r>
              <a:rPr kumimoji="0" lang="en-US" altLang="zh-CN" sz="3200" baseline="30000">
                <a:solidFill>
                  <a:schemeClr val="tx1"/>
                </a:solidFill>
                <a:latin typeface="楷体_GB2312" pitchFamily="49" charset="-122"/>
                <a:ea typeface="楷体_GB2312" pitchFamily="49" charset="-122"/>
              </a:rPr>
              <a:t>-2</a:t>
            </a:r>
            <a:r>
              <a:rPr kumimoji="0" lang="en-US" altLang="zh-CN" sz="3200">
                <a:solidFill>
                  <a:schemeClr val="tx1"/>
                </a:solidFill>
                <a:latin typeface="楷体_GB2312" pitchFamily="49" charset="-122"/>
                <a:ea typeface="楷体_GB2312" pitchFamily="49" charset="-122"/>
              </a:rPr>
              <a:t>T</a:t>
            </a:r>
            <a:r>
              <a:rPr kumimoji="0" lang="zh-CN" altLang="en-US" sz="3200">
                <a:solidFill>
                  <a:schemeClr val="tx1"/>
                </a:solidFill>
                <a:latin typeface="楷体_GB2312" pitchFamily="49" charset="-122"/>
                <a:ea typeface="楷体_GB2312" pitchFamily="49" charset="-122"/>
              </a:rPr>
              <a:t>的匀强磁场中，求它受到的洛伦兹力</a:t>
            </a:r>
            <a:r>
              <a:rPr kumimoji="0" lang="en-US" altLang="zh-CN" sz="3200">
                <a:solidFill>
                  <a:schemeClr val="tx1"/>
                </a:solidFill>
                <a:latin typeface="楷体_GB2312" pitchFamily="49" charset="-122"/>
                <a:ea typeface="楷体_GB2312" pitchFamily="49" charset="-122"/>
              </a:rPr>
              <a:t>F</a:t>
            </a:r>
            <a:r>
              <a:rPr kumimoji="0" lang="zh-CN" altLang="en-US" sz="3200">
                <a:solidFill>
                  <a:schemeClr val="tx1"/>
                </a:solidFill>
                <a:latin typeface="楷体_GB2312" pitchFamily="49" charset="-122"/>
                <a:ea typeface="楷体_GB2312" pitchFamily="49" charset="-122"/>
              </a:rPr>
              <a:t>多大？</a:t>
            </a:r>
          </a:p>
        </p:txBody>
      </p:sp>
      <p:grpSp>
        <p:nvGrpSpPr>
          <p:cNvPr id="441347" name="Group 3"/>
          <p:cNvGrpSpPr>
            <a:grpSpLocks/>
          </p:cNvGrpSpPr>
          <p:nvPr/>
        </p:nvGrpSpPr>
        <p:grpSpPr bwMode="auto">
          <a:xfrm>
            <a:off x="4719638" y="2925763"/>
            <a:ext cx="2989262" cy="2740025"/>
            <a:chOff x="2744" y="2205"/>
            <a:chExt cx="1738" cy="1726"/>
          </a:xfrm>
        </p:grpSpPr>
        <p:sp>
          <p:nvSpPr>
            <p:cNvPr id="31755" name="Line 4"/>
            <p:cNvSpPr>
              <a:spLocks noChangeShapeType="1"/>
            </p:cNvSpPr>
            <p:nvPr/>
          </p:nvSpPr>
          <p:spPr bwMode="auto">
            <a:xfrm rot="5400000">
              <a:off x="3450" y="1499"/>
              <a:ext cx="0" cy="1412"/>
            </a:xfrm>
            <a:prstGeom prst="line">
              <a:avLst/>
            </a:prstGeom>
            <a:noFill/>
            <a:ln w="38100">
              <a:solidFill>
                <a:schemeClr val="tx1"/>
              </a:solidFill>
              <a:round/>
              <a:headEnd type="stealth" w="lg"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56" name="Line 5"/>
            <p:cNvSpPr>
              <a:spLocks noChangeShapeType="1"/>
            </p:cNvSpPr>
            <p:nvPr/>
          </p:nvSpPr>
          <p:spPr bwMode="auto">
            <a:xfrm rot="5400000">
              <a:off x="3450" y="2174"/>
              <a:ext cx="0" cy="1412"/>
            </a:xfrm>
            <a:prstGeom prst="line">
              <a:avLst/>
            </a:prstGeom>
            <a:noFill/>
            <a:ln w="38100">
              <a:solidFill>
                <a:schemeClr val="tx1"/>
              </a:solidFill>
              <a:round/>
              <a:headEnd type="stealth" w="lg"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57" name="Line 6"/>
            <p:cNvSpPr>
              <a:spLocks noChangeShapeType="1"/>
            </p:cNvSpPr>
            <p:nvPr/>
          </p:nvSpPr>
          <p:spPr bwMode="auto">
            <a:xfrm rot="5400000">
              <a:off x="3450" y="2851"/>
              <a:ext cx="0" cy="1412"/>
            </a:xfrm>
            <a:prstGeom prst="line">
              <a:avLst/>
            </a:prstGeom>
            <a:noFill/>
            <a:ln w="38100">
              <a:solidFill>
                <a:schemeClr val="tx1"/>
              </a:solidFill>
              <a:round/>
              <a:headEnd type="stealth" w="lg"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58" name="Oval 7"/>
            <p:cNvSpPr>
              <a:spLocks noChangeArrowheads="1"/>
            </p:cNvSpPr>
            <p:nvPr/>
          </p:nvSpPr>
          <p:spPr bwMode="auto">
            <a:xfrm rot="5400000">
              <a:off x="2966" y="3052"/>
              <a:ext cx="295" cy="294"/>
            </a:xfrm>
            <a:prstGeom prst="ellipse">
              <a:avLst/>
            </a:prstGeom>
            <a:gradFill rotWithShape="1">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38100" algn="ctr">
                  <a:solidFill>
                    <a:schemeClr val="tx1"/>
                  </a:solidFill>
                  <a:round/>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59" name="Line 8"/>
            <p:cNvSpPr>
              <a:spLocks noChangeShapeType="1"/>
            </p:cNvSpPr>
            <p:nvPr/>
          </p:nvSpPr>
          <p:spPr bwMode="auto">
            <a:xfrm rot="5400000" flipH="1" flipV="1">
              <a:off x="3304" y="2348"/>
              <a:ext cx="679" cy="831"/>
            </a:xfrm>
            <a:prstGeom prst="line">
              <a:avLst/>
            </a:prstGeom>
            <a:noFill/>
            <a:ln w="38100">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1353" name="Text Box 9"/>
            <p:cNvSpPr txBox="1">
              <a:spLocks noChangeArrowheads="1"/>
            </p:cNvSpPr>
            <p:nvPr/>
          </p:nvSpPr>
          <p:spPr bwMode="auto">
            <a:xfrm>
              <a:off x="4195" y="2205"/>
              <a:ext cx="287"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3200">
                  <a:solidFill>
                    <a:srgbClr val="000000"/>
                  </a:solidFill>
                  <a:effectLst>
                    <a:outerShdw blurRad="38100" dist="38100" dir="2700000" algn="tl">
                      <a:srgbClr val="C0C0C0"/>
                    </a:outerShdw>
                  </a:effectLst>
                  <a:ea typeface="宋体" pitchFamily="2" charset="-122"/>
                </a:rPr>
                <a:t>V</a:t>
              </a:r>
            </a:p>
          </p:txBody>
        </p:sp>
        <p:sp>
          <p:nvSpPr>
            <p:cNvPr id="441354" name="Text Box 10"/>
            <p:cNvSpPr txBox="1">
              <a:spLocks noChangeArrowheads="1"/>
            </p:cNvSpPr>
            <p:nvPr/>
          </p:nvSpPr>
          <p:spPr bwMode="auto">
            <a:xfrm>
              <a:off x="2983" y="3015"/>
              <a:ext cx="266"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3200">
                  <a:solidFill>
                    <a:srgbClr val="000000"/>
                  </a:solidFill>
                  <a:effectLst>
                    <a:outerShdw blurRad="38100" dist="38100" dir="2700000" algn="tl">
                      <a:srgbClr val="C0C0C0"/>
                    </a:outerShdw>
                  </a:effectLst>
                  <a:ea typeface="宋体" pitchFamily="2" charset="-122"/>
                </a:rPr>
                <a:t>+</a:t>
              </a:r>
            </a:p>
          </p:txBody>
        </p:sp>
        <p:sp>
          <p:nvSpPr>
            <p:cNvPr id="441355" name="Text Box 11"/>
            <p:cNvSpPr txBox="1">
              <a:spLocks noChangeArrowheads="1"/>
            </p:cNvSpPr>
            <p:nvPr/>
          </p:nvSpPr>
          <p:spPr bwMode="auto">
            <a:xfrm>
              <a:off x="3969" y="3566"/>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3200">
                  <a:solidFill>
                    <a:schemeClr val="tx1"/>
                  </a:solidFill>
                  <a:effectLst>
                    <a:outerShdw blurRad="38100" dist="38100" dir="2700000" algn="tl">
                      <a:srgbClr val="C0C0C0"/>
                    </a:outerShdw>
                  </a:effectLst>
                  <a:ea typeface="宋体" pitchFamily="2" charset="-122"/>
                </a:rPr>
                <a:t>B</a:t>
              </a:r>
            </a:p>
          </p:txBody>
        </p:sp>
      </p:grpSp>
      <p:sp>
        <p:nvSpPr>
          <p:cNvPr id="441356" name="Line 12"/>
          <p:cNvSpPr>
            <a:spLocks noChangeShapeType="1"/>
          </p:cNvSpPr>
          <p:nvPr/>
        </p:nvSpPr>
        <p:spPr bwMode="auto">
          <a:xfrm>
            <a:off x="5556250" y="4352925"/>
            <a:ext cx="1403350" cy="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1357" name="Line 13"/>
          <p:cNvSpPr>
            <a:spLocks noChangeShapeType="1"/>
          </p:cNvSpPr>
          <p:nvPr/>
        </p:nvSpPr>
        <p:spPr bwMode="auto">
          <a:xfrm flipV="1">
            <a:off x="5556250" y="3286125"/>
            <a:ext cx="0" cy="106045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1358" name="Line 14"/>
          <p:cNvSpPr>
            <a:spLocks noChangeShapeType="1"/>
          </p:cNvSpPr>
          <p:nvPr/>
        </p:nvSpPr>
        <p:spPr bwMode="auto">
          <a:xfrm flipV="1">
            <a:off x="6980238" y="3286125"/>
            <a:ext cx="0" cy="1060450"/>
          </a:xfrm>
          <a:prstGeom prst="line">
            <a:avLst/>
          </a:prstGeom>
          <a:noFill/>
          <a:ln w="38100">
            <a:solidFill>
              <a:srgbClr val="FF000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1359" name="Line 15"/>
          <p:cNvSpPr>
            <a:spLocks noChangeShapeType="1"/>
          </p:cNvSpPr>
          <p:nvPr/>
        </p:nvSpPr>
        <p:spPr bwMode="auto">
          <a:xfrm>
            <a:off x="5556250" y="3286125"/>
            <a:ext cx="1403350" cy="0"/>
          </a:xfrm>
          <a:prstGeom prst="line">
            <a:avLst/>
          </a:prstGeom>
          <a:noFill/>
          <a:ln w="38100">
            <a:solidFill>
              <a:srgbClr val="FF0000"/>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1360" name="Text Box 16"/>
          <p:cNvSpPr txBox="1">
            <a:spLocks noChangeArrowheads="1"/>
          </p:cNvSpPr>
          <p:nvPr/>
        </p:nvSpPr>
        <p:spPr bwMode="auto">
          <a:xfrm>
            <a:off x="7137400" y="4294188"/>
            <a:ext cx="7842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3200">
                <a:solidFill>
                  <a:srgbClr val="FF0000"/>
                </a:solidFill>
                <a:effectLst>
                  <a:outerShdw blurRad="38100" dist="38100" dir="2700000" algn="tl">
                    <a:srgbClr val="C0C0C0"/>
                  </a:outerShdw>
                </a:effectLst>
                <a:ea typeface="宋体" pitchFamily="2" charset="-122"/>
              </a:rPr>
              <a:t>V</a:t>
            </a:r>
            <a:r>
              <a:rPr kumimoji="0" lang="en-US" altLang="zh-CN" sz="3200" baseline="-25000">
                <a:solidFill>
                  <a:srgbClr val="FF0000"/>
                </a:solidFill>
                <a:effectLst>
                  <a:outerShdw blurRad="38100" dist="38100" dir="2700000" algn="tl">
                    <a:srgbClr val="C0C0C0"/>
                  </a:outerShdw>
                </a:effectLst>
                <a:ea typeface="宋体" pitchFamily="2" charset="-122"/>
              </a:rPr>
              <a:t>∥</a:t>
            </a:r>
            <a:endParaRPr kumimoji="0" lang="en-US" altLang="zh-CN" sz="3200">
              <a:solidFill>
                <a:srgbClr val="FF0000"/>
              </a:solidFill>
              <a:effectLst>
                <a:outerShdw blurRad="38100" dist="38100" dir="2700000" algn="tl">
                  <a:srgbClr val="C0C0C0"/>
                </a:outerShdw>
              </a:effectLst>
              <a:ea typeface="宋体" pitchFamily="2" charset="-122"/>
            </a:endParaRPr>
          </a:p>
        </p:txBody>
      </p:sp>
      <p:sp>
        <p:nvSpPr>
          <p:cNvPr id="441361" name="Text Box 17"/>
          <p:cNvSpPr txBox="1">
            <a:spLocks noChangeArrowheads="1"/>
          </p:cNvSpPr>
          <p:nvPr/>
        </p:nvSpPr>
        <p:spPr bwMode="auto">
          <a:xfrm>
            <a:off x="4719638" y="2851150"/>
            <a:ext cx="784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sz="3200">
                <a:solidFill>
                  <a:srgbClr val="FF0000"/>
                </a:solidFill>
                <a:effectLst>
                  <a:outerShdw blurRad="38100" dist="38100" dir="2700000" algn="tl">
                    <a:srgbClr val="C0C0C0"/>
                  </a:outerShdw>
                </a:effectLst>
                <a:ea typeface="宋体" pitchFamily="2" charset="-122"/>
              </a:rPr>
              <a:t>V</a:t>
            </a:r>
            <a:r>
              <a:rPr kumimoji="0" lang="en-US" altLang="zh-CN" sz="3200" baseline="-25000">
                <a:solidFill>
                  <a:srgbClr val="FF0000"/>
                </a:solidFill>
                <a:effectLst>
                  <a:outerShdw blurRad="38100" dist="38100" dir="2700000" algn="tl">
                    <a:srgbClr val="C0C0C0"/>
                  </a:outerShdw>
                </a:effectLst>
                <a:ea typeface="宋体" pitchFamily="2" charset="-122"/>
              </a:rPr>
              <a:t>⊥</a:t>
            </a:r>
            <a:endParaRPr kumimoji="0" lang="en-US" altLang="zh-CN" sz="3200">
              <a:solidFill>
                <a:srgbClr val="FF0000"/>
              </a:solidFill>
              <a:effectLst>
                <a:outerShdw blurRad="38100" dist="38100" dir="2700000" algn="tl">
                  <a:srgbClr val="C0C0C0"/>
                </a:outerShdw>
              </a:effectLst>
              <a:ea typeface="宋体" pitchFamily="2" charset="-122"/>
            </a:endParaRPr>
          </a:p>
        </p:txBody>
      </p:sp>
      <p:sp>
        <p:nvSpPr>
          <p:cNvPr id="441362" name="Text Box 18"/>
          <p:cNvSpPr txBox="1">
            <a:spLocks noChangeArrowheads="1"/>
          </p:cNvSpPr>
          <p:nvPr/>
        </p:nvSpPr>
        <p:spPr bwMode="auto">
          <a:xfrm>
            <a:off x="5734050" y="3862388"/>
            <a:ext cx="6969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kumimoji="0" lang="en-US" altLang="zh-CN">
                <a:solidFill>
                  <a:srgbClr val="000000"/>
                </a:solidFill>
                <a:effectLst>
                  <a:outerShdw blurRad="38100" dist="38100" dir="2700000" algn="tl">
                    <a:srgbClr val="C0C0C0"/>
                  </a:outerShdw>
                </a:effectLst>
                <a:ea typeface="宋体" pitchFamily="2" charset="-122"/>
              </a:rPr>
              <a:t>θ</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41347"/>
                                        </p:tgtEl>
                                        <p:attrNameLst>
                                          <p:attrName>style.visibility</p:attrName>
                                        </p:attrNameLst>
                                      </p:cBhvr>
                                      <p:to>
                                        <p:strVal val="visible"/>
                                      </p:to>
                                    </p:set>
                                    <p:anim calcmode="lin" valueType="num">
                                      <p:cBhvr>
                                        <p:cTn id="7" dur="1000" fill="hold"/>
                                        <p:tgtEl>
                                          <p:spTgt spid="441347"/>
                                        </p:tgtEl>
                                        <p:attrNameLst>
                                          <p:attrName>ppt_w</p:attrName>
                                        </p:attrNameLst>
                                      </p:cBhvr>
                                      <p:tavLst>
                                        <p:tav tm="0">
                                          <p:val>
                                            <p:strVal val="#ppt_w*0.70"/>
                                          </p:val>
                                        </p:tav>
                                        <p:tav tm="100000">
                                          <p:val>
                                            <p:strVal val="#ppt_w"/>
                                          </p:val>
                                        </p:tav>
                                      </p:tavLst>
                                    </p:anim>
                                    <p:anim calcmode="lin" valueType="num">
                                      <p:cBhvr>
                                        <p:cTn id="8" dur="1000" fill="hold"/>
                                        <p:tgtEl>
                                          <p:spTgt spid="441347"/>
                                        </p:tgtEl>
                                        <p:attrNameLst>
                                          <p:attrName>ppt_h</p:attrName>
                                        </p:attrNameLst>
                                      </p:cBhvr>
                                      <p:tavLst>
                                        <p:tav tm="0">
                                          <p:val>
                                            <p:strVal val="#ppt_h"/>
                                          </p:val>
                                        </p:tav>
                                        <p:tav tm="100000">
                                          <p:val>
                                            <p:strVal val="#ppt_h"/>
                                          </p:val>
                                        </p:tav>
                                      </p:tavLst>
                                    </p:anim>
                                    <p:animEffect transition="in" filter="fade">
                                      <p:cBhvr>
                                        <p:cTn id="9" dur="1000"/>
                                        <p:tgtEl>
                                          <p:spTgt spid="44134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41356"/>
                                        </p:tgtEl>
                                        <p:attrNameLst>
                                          <p:attrName>style.visibility</p:attrName>
                                        </p:attrNameLst>
                                      </p:cBhvr>
                                      <p:to>
                                        <p:strVal val="visible"/>
                                      </p:to>
                                    </p:set>
                                    <p:animEffect transition="in" filter="wipe(left)">
                                      <p:cBhvr>
                                        <p:cTn id="14" dur="500"/>
                                        <p:tgtEl>
                                          <p:spTgt spid="44135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41357"/>
                                        </p:tgtEl>
                                        <p:attrNameLst>
                                          <p:attrName>style.visibility</p:attrName>
                                        </p:attrNameLst>
                                      </p:cBhvr>
                                      <p:to>
                                        <p:strVal val="visible"/>
                                      </p:to>
                                    </p:set>
                                    <p:animEffect transition="in" filter="wipe(down)">
                                      <p:cBhvr>
                                        <p:cTn id="17" dur="500"/>
                                        <p:tgtEl>
                                          <p:spTgt spid="441357"/>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41359"/>
                                        </p:tgtEl>
                                        <p:attrNameLst>
                                          <p:attrName>style.visibility</p:attrName>
                                        </p:attrNameLst>
                                      </p:cBhvr>
                                      <p:to>
                                        <p:strVal val="visible"/>
                                      </p:to>
                                    </p:set>
                                    <p:animEffect transition="in" filter="wipe(left)">
                                      <p:cBhvr>
                                        <p:cTn id="21" dur="500"/>
                                        <p:tgtEl>
                                          <p:spTgt spid="44135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41358"/>
                                        </p:tgtEl>
                                        <p:attrNameLst>
                                          <p:attrName>style.visibility</p:attrName>
                                        </p:attrNameLst>
                                      </p:cBhvr>
                                      <p:to>
                                        <p:strVal val="visible"/>
                                      </p:to>
                                    </p:set>
                                    <p:animEffect transition="in" filter="wipe(down)">
                                      <p:cBhvr>
                                        <p:cTn id="24" dur="500"/>
                                        <p:tgtEl>
                                          <p:spTgt spid="441358"/>
                                        </p:tgtEl>
                                      </p:cBhvr>
                                    </p:animEffect>
                                  </p:childTnLst>
                                </p:cTn>
                              </p:par>
                            </p:childTnLst>
                          </p:cTn>
                        </p:par>
                        <p:par>
                          <p:cTn id="25" fill="hold" nodeType="afterGroup">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4136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41360"/>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441362"/>
                                        </p:tgtEl>
                                        <p:attrNameLst>
                                          <p:attrName>style.visibility</p:attrName>
                                        </p:attrNameLst>
                                      </p:cBhvr>
                                      <p:to>
                                        <p:strVal val="visible"/>
                                      </p:to>
                                    </p:set>
                                  </p:childTnLst>
                                </p:cTn>
                              </p:par>
                            </p:childTnLst>
                          </p:cTn>
                        </p:par>
                        <p:par>
                          <p:cTn id="33" fill="hold" nodeType="afterGroup">
                            <p:stCondLst>
                              <p:cond delay="1000"/>
                            </p:stCondLst>
                            <p:childTnLst>
                              <p:par>
                                <p:cTn id="34" presetID="51" presetClass="entr" presetSubtype="0" fill="hold" grpId="1" nodeType="afterEffect">
                                  <p:stCondLst>
                                    <p:cond delay="0"/>
                                  </p:stCondLst>
                                  <p:childTnLst>
                                    <p:set>
                                      <p:cBhvr>
                                        <p:cTn id="35" dur="1" fill="hold">
                                          <p:stCondLst>
                                            <p:cond delay="0"/>
                                          </p:stCondLst>
                                        </p:cTn>
                                        <p:tgtEl>
                                          <p:spTgt spid="441362"/>
                                        </p:tgtEl>
                                        <p:attrNameLst>
                                          <p:attrName>style.visibility</p:attrName>
                                        </p:attrNameLst>
                                      </p:cBhvr>
                                      <p:to>
                                        <p:strVal val="visible"/>
                                      </p:to>
                                    </p:set>
                                    <p:animEffect transition="in" filter="fade">
                                      <p:cBhvr>
                                        <p:cTn id="36" dur="385" decel="100000"/>
                                        <p:tgtEl>
                                          <p:spTgt spid="441362"/>
                                        </p:tgtEl>
                                      </p:cBhvr>
                                    </p:animEffect>
                                    <p:animScale>
                                      <p:cBhvr>
                                        <p:cTn id="37" dur="385" decel="100000"/>
                                        <p:tgtEl>
                                          <p:spTgt spid="441362"/>
                                        </p:tgtEl>
                                      </p:cBhvr>
                                      <p:from x="10000" y="10000"/>
                                      <p:to x="200000" y="450000"/>
                                    </p:animScale>
                                    <p:animScale>
                                      <p:cBhvr>
                                        <p:cTn id="38" dur="615" accel="100000" fill="hold">
                                          <p:stCondLst>
                                            <p:cond delay="385"/>
                                          </p:stCondLst>
                                        </p:cTn>
                                        <p:tgtEl>
                                          <p:spTgt spid="441362"/>
                                        </p:tgtEl>
                                      </p:cBhvr>
                                      <p:from x="200000" y="450000"/>
                                      <p:to x="100000" y="100000"/>
                                    </p:animScale>
                                    <p:set>
                                      <p:cBhvr>
                                        <p:cTn id="39" dur="385" fill="hold"/>
                                        <p:tgtEl>
                                          <p:spTgt spid="441362"/>
                                        </p:tgtEl>
                                        <p:attrNameLst>
                                          <p:attrName>ppt_x</p:attrName>
                                        </p:attrNameLst>
                                      </p:cBhvr>
                                      <p:to>
                                        <p:strVal val="(0.5)"/>
                                      </p:to>
                                    </p:set>
                                    <p:anim from="(0.5)" to="(#ppt_x)" calcmode="lin" valueType="num">
                                      <p:cBhvr>
                                        <p:cTn id="40" dur="615" accel="100000" fill="hold">
                                          <p:stCondLst>
                                            <p:cond delay="385"/>
                                          </p:stCondLst>
                                        </p:cTn>
                                        <p:tgtEl>
                                          <p:spTgt spid="441362"/>
                                        </p:tgtEl>
                                        <p:attrNameLst>
                                          <p:attrName>ppt_x</p:attrName>
                                        </p:attrNameLst>
                                      </p:cBhvr>
                                    </p:anim>
                                    <p:set>
                                      <p:cBhvr>
                                        <p:cTn id="41" dur="385" fill="hold"/>
                                        <p:tgtEl>
                                          <p:spTgt spid="441362"/>
                                        </p:tgtEl>
                                        <p:attrNameLst>
                                          <p:attrName>ppt_y</p:attrName>
                                        </p:attrNameLst>
                                      </p:cBhvr>
                                      <p:to>
                                        <p:strVal val="(#ppt_y+0.4)"/>
                                      </p:to>
                                    </p:set>
                                    <p:anim from="(#ppt_y+0.4)" to="(#ppt_y)" calcmode="lin" valueType="num">
                                      <p:cBhvr>
                                        <p:cTn id="42" dur="615" accel="100000" fill="hold">
                                          <p:stCondLst>
                                            <p:cond delay="385"/>
                                          </p:stCondLst>
                                        </p:cTn>
                                        <p:tgtEl>
                                          <p:spTgt spid="44136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6" grpId="0" animBg="1"/>
      <p:bldP spid="441357" grpId="0" animBg="1"/>
      <p:bldP spid="441358" grpId="0" animBg="1"/>
      <p:bldP spid="441359" grpId="0" animBg="1"/>
      <p:bldP spid="441360" grpId="0"/>
      <p:bldP spid="441361" grpId="0"/>
      <p:bldP spid="441362" grpId="0"/>
      <p:bldP spid="44136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02" name="Picture 2" descr="极光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5203" name="Group 3"/>
          <p:cNvGrpSpPr>
            <a:grpSpLocks/>
          </p:cNvGrpSpPr>
          <p:nvPr/>
        </p:nvGrpSpPr>
        <p:grpSpPr bwMode="auto">
          <a:xfrm>
            <a:off x="0" y="0"/>
            <a:ext cx="9906000" cy="6858000"/>
            <a:chOff x="-567" y="-879"/>
            <a:chExt cx="5760" cy="4320"/>
          </a:xfrm>
        </p:grpSpPr>
        <p:pic>
          <p:nvPicPr>
            <p:cNvPr id="5141" name="Picture 4" descr="Img24059735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 y="-879"/>
              <a:ext cx="5760" cy="432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142" name="WordArt 5"/>
            <p:cNvSpPr>
              <a:spLocks noChangeArrowheads="1" noChangeShapeType="1" noTextEdit="1"/>
            </p:cNvSpPr>
            <p:nvPr/>
          </p:nvSpPr>
          <p:spPr bwMode="auto">
            <a:xfrm>
              <a:off x="1996" y="2779"/>
              <a:ext cx="2880"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瑞典斯特哥尔摩的极光</a:t>
              </a:r>
            </a:p>
          </p:txBody>
        </p:sp>
      </p:grpSp>
      <p:grpSp>
        <p:nvGrpSpPr>
          <p:cNvPr id="435206" name="Group 6"/>
          <p:cNvGrpSpPr>
            <a:grpSpLocks/>
          </p:cNvGrpSpPr>
          <p:nvPr/>
        </p:nvGrpSpPr>
        <p:grpSpPr bwMode="auto">
          <a:xfrm>
            <a:off x="0" y="0"/>
            <a:ext cx="9906000" cy="6858000"/>
            <a:chOff x="0" y="0"/>
            <a:chExt cx="5760" cy="4320"/>
          </a:xfrm>
        </p:grpSpPr>
        <p:pic>
          <p:nvPicPr>
            <p:cNvPr id="5139" name="Picture 7" descr="nj-1.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0" name="WordArt 8"/>
            <p:cNvSpPr>
              <a:spLocks noChangeArrowheads="1" noChangeShapeType="1" noTextEdit="1"/>
            </p:cNvSpPr>
            <p:nvPr/>
          </p:nvSpPr>
          <p:spPr bwMode="auto">
            <a:xfrm>
              <a:off x="1519" y="3793"/>
              <a:ext cx="2880"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美国阿拉斯加州的极光</a:t>
              </a:r>
            </a:p>
          </p:txBody>
        </p:sp>
      </p:grpSp>
      <p:grpSp>
        <p:nvGrpSpPr>
          <p:cNvPr id="435209" name="Group 9"/>
          <p:cNvGrpSpPr>
            <a:grpSpLocks/>
          </p:cNvGrpSpPr>
          <p:nvPr/>
        </p:nvGrpSpPr>
        <p:grpSpPr bwMode="auto">
          <a:xfrm>
            <a:off x="0" y="0"/>
            <a:ext cx="9906000" cy="6858000"/>
            <a:chOff x="0" y="0"/>
            <a:chExt cx="5760" cy="4320"/>
          </a:xfrm>
        </p:grpSpPr>
        <p:pic>
          <p:nvPicPr>
            <p:cNvPr id="5137" name="Picture 10" descr="au22-40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8" name="WordArt 11"/>
            <p:cNvSpPr>
              <a:spLocks noChangeArrowheads="1" noChangeShapeType="1" noTextEdit="1"/>
            </p:cNvSpPr>
            <p:nvPr/>
          </p:nvSpPr>
          <p:spPr bwMode="auto">
            <a:xfrm>
              <a:off x="4286" y="3748"/>
              <a:ext cx="1152"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北极极光</a:t>
              </a:r>
            </a:p>
          </p:txBody>
        </p:sp>
      </p:grpSp>
      <p:grpSp>
        <p:nvGrpSpPr>
          <p:cNvPr id="435212" name="Group 12"/>
          <p:cNvGrpSpPr>
            <a:grpSpLocks/>
          </p:cNvGrpSpPr>
          <p:nvPr/>
        </p:nvGrpSpPr>
        <p:grpSpPr bwMode="auto">
          <a:xfrm>
            <a:off x="0" y="0"/>
            <a:ext cx="9906000" cy="6858000"/>
            <a:chOff x="0" y="0"/>
            <a:chExt cx="5760" cy="4320"/>
          </a:xfrm>
        </p:grpSpPr>
        <p:pic>
          <p:nvPicPr>
            <p:cNvPr id="5135" name="Picture 13" descr="8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136" name="WordArt 14"/>
            <p:cNvSpPr>
              <a:spLocks noChangeArrowheads="1" noChangeShapeType="1" noTextEdit="1"/>
            </p:cNvSpPr>
            <p:nvPr/>
          </p:nvSpPr>
          <p:spPr bwMode="auto">
            <a:xfrm>
              <a:off x="3288" y="3838"/>
              <a:ext cx="230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德国下萨可森州极光</a:t>
              </a:r>
            </a:p>
          </p:txBody>
        </p:sp>
      </p:grpSp>
      <p:grpSp>
        <p:nvGrpSpPr>
          <p:cNvPr id="435215" name="Group 15"/>
          <p:cNvGrpSpPr>
            <a:grpSpLocks/>
          </p:cNvGrpSpPr>
          <p:nvPr/>
        </p:nvGrpSpPr>
        <p:grpSpPr bwMode="auto">
          <a:xfrm>
            <a:off x="0" y="0"/>
            <a:ext cx="9906000" cy="6858000"/>
            <a:chOff x="-1" y="0"/>
            <a:chExt cx="5761" cy="4320"/>
          </a:xfrm>
        </p:grpSpPr>
        <p:pic>
          <p:nvPicPr>
            <p:cNvPr id="5133" name="Picture 16" descr="20060310110912120"/>
            <p:cNvPicPr>
              <a:picLocks noChangeArrowheads="1"/>
            </p:cNvPicPr>
            <p:nvPr/>
          </p:nvPicPr>
          <p:blipFill>
            <a:blip r:embed="rId8">
              <a:extLst>
                <a:ext uri="{28A0092B-C50C-407E-A947-70E740481C1C}">
                  <a14:useLocalDpi xmlns:a14="http://schemas.microsoft.com/office/drawing/2010/main" val="0"/>
                </a:ext>
              </a:extLst>
            </a:blip>
            <a:srcRect l="3532" t="4314" r="5118" b="5272"/>
            <a:stretch>
              <a:fillRect/>
            </a:stretch>
          </p:blipFill>
          <p:spPr bwMode="auto">
            <a:xfrm>
              <a:off x="-1" y="0"/>
              <a:ext cx="5761"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WordArt 17"/>
            <p:cNvSpPr>
              <a:spLocks noChangeArrowheads="1" noChangeShapeType="1" noTextEdit="1"/>
            </p:cNvSpPr>
            <p:nvPr/>
          </p:nvSpPr>
          <p:spPr bwMode="auto">
            <a:xfrm>
              <a:off x="4195" y="3521"/>
              <a:ext cx="1403" cy="37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南极极光</a:t>
              </a:r>
            </a:p>
          </p:txBody>
        </p:sp>
      </p:grpSp>
      <p:grpSp>
        <p:nvGrpSpPr>
          <p:cNvPr id="435218" name="Group 18"/>
          <p:cNvGrpSpPr>
            <a:grpSpLocks/>
          </p:cNvGrpSpPr>
          <p:nvPr/>
        </p:nvGrpSpPr>
        <p:grpSpPr bwMode="auto">
          <a:xfrm>
            <a:off x="0" y="0"/>
            <a:ext cx="9906000" cy="6858000"/>
            <a:chOff x="0" y="-244"/>
            <a:chExt cx="5760" cy="4320"/>
          </a:xfrm>
        </p:grpSpPr>
        <p:pic>
          <p:nvPicPr>
            <p:cNvPr id="5131" name="Picture 19" descr="pc0706260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4"/>
              <a:ext cx="5760" cy="432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132" name="WordArt 20"/>
            <p:cNvSpPr>
              <a:spLocks noChangeArrowheads="1" noChangeShapeType="1" noTextEdit="1"/>
            </p:cNvSpPr>
            <p:nvPr/>
          </p:nvSpPr>
          <p:spPr bwMode="auto">
            <a:xfrm>
              <a:off x="4105" y="3521"/>
              <a:ext cx="1440"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冰岛的极光</a:t>
              </a:r>
            </a:p>
          </p:txBody>
        </p:sp>
      </p:grpSp>
      <p:pic>
        <p:nvPicPr>
          <p:cNvPr id="435221" name="Picture 21" descr="11a"/>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35222" name="bj.wav">
            <a:hlinkClick r:id="" action="ppaction://media"/>
          </p:cNvPr>
          <p:cNvPicPr>
            <a:picLocks noRot="1" noChangeAspect="1" noChangeArrowheads="1"/>
          </p:cNvPicPr>
          <p:nvPr>
            <a:audioFile r:link="rId1"/>
          </p:nvPr>
        </p:nvPicPr>
        <p:blipFill>
          <a:blip r:embed="rId11">
            <a:extLst>
              <a:ext uri="{28A0092B-C50C-407E-A947-70E740481C1C}">
                <a14:useLocalDpi xmlns:a14="http://schemas.microsoft.com/office/drawing/2010/main" val="0"/>
              </a:ext>
            </a:extLst>
          </a:blip>
          <a:srcRect/>
          <a:stretch>
            <a:fillRect/>
          </a:stretch>
        </p:blipFill>
        <p:spPr bwMode="auto">
          <a:xfrm>
            <a:off x="9575800" y="7100888"/>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4480" fill="hold"/>
                                        <p:tgtEl>
                                          <p:spTgt spid="435222"/>
                                        </p:tgtEl>
                                      </p:cBhvr>
                                    </p:cmd>
                                  </p:childTnLst>
                                </p:cTn>
                              </p:par>
                              <p:par>
                                <p:cTn id="7" presetID="24" presetClass="entr" presetSubtype="0" fill="hold" nodeType="withEffect">
                                  <p:stCondLst>
                                    <p:cond delay="0"/>
                                  </p:stCondLst>
                                  <p:childTnLst>
                                    <p:set>
                                      <p:cBhvr>
                                        <p:cTn id="8" dur="1" fill="hold">
                                          <p:stCondLst>
                                            <p:cond delay="0"/>
                                          </p:stCondLst>
                                        </p:cTn>
                                        <p:tgtEl>
                                          <p:spTgt spid="435202"/>
                                        </p:tgtEl>
                                        <p:attrNameLst>
                                          <p:attrName>style.visibility</p:attrName>
                                        </p:attrNameLst>
                                      </p:cBhvr>
                                      <p:to>
                                        <p:strVal val="visible"/>
                                      </p:to>
                                    </p:set>
                                    <p:anim to="" calcmode="lin" valueType="num">
                                      <p:cBhvr>
                                        <p:cTn id="9" dur="1" fill="hold"/>
                                        <p:tgtEl>
                                          <p:spTgt spid="435202"/>
                                        </p:tgtEl>
                                        <p:attrNameLst>
                                          <p:attrName/>
                                        </p:attrNameLst>
                                      </p:cBhvr>
                                    </p:anim>
                                  </p:childTnLst>
                                </p:cTn>
                              </p:par>
                            </p:childTnLst>
                          </p:cTn>
                        </p:par>
                        <p:par>
                          <p:cTn id="10" fill="hold" nodeType="afterGroup">
                            <p:stCondLst>
                              <p:cond delay="0"/>
                            </p:stCondLst>
                            <p:childTnLst>
                              <p:par>
                                <p:cTn id="11" presetID="24" presetClass="entr" presetSubtype="0" fill="hold" nodeType="afterEffect">
                                  <p:stCondLst>
                                    <p:cond delay="2000"/>
                                  </p:stCondLst>
                                  <p:childTnLst>
                                    <p:set>
                                      <p:cBhvr>
                                        <p:cTn id="12" dur="1" fill="hold">
                                          <p:stCondLst>
                                            <p:cond delay="0"/>
                                          </p:stCondLst>
                                        </p:cTn>
                                        <p:tgtEl>
                                          <p:spTgt spid="435203"/>
                                        </p:tgtEl>
                                        <p:attrNameLst>
                                          <p:attrName>style.visibility</p:attrName>
                                        </p:attrNameLst>
                                      </p:cBhvr>
                                      <p:to>
                                        <p:strVal val="visible"/>
                                      </p:to>
                                    </p:set>
                                    <p:anim to="" calcmode="lin" valueType="num">
                                      <p:cBhvr>
                                        <p:cTn id="13" dur="1" fill="hold"/>
                                        <p:tgtEl>
                                          <p:spTgt spid="435203"/>
                                        </p:tgtEl>
                                        <p:attrNameLst>
                                          <p:attrName/>
                                        </p:attrNameLst>
                                      </p:cBhvr>
                                    </p:anim>
                                  </p:childTnLst>
                                </p:cTn>
                              </p:par>
                            </p:childTnLst>
                          </p:cTn>
                        </p:par>
                        <p:par>
                          <p:cTn id="14" fill="hold" nodeType="afterGroup">
                            <p:stCondLst>
                              <p:cond delay="2000"/>
                            </p:stCondLst>
                            <p:childTnLst>
                              <p:par>
                                <p:cTn id="15" presetID="24" presetClass="entr" presetSubtype="0" fill="hold" nodeType="afterEffect">
                                  <p:stCondLst>
                                    <p:cond delay="2000"/>
                                  </p:stCondLst>
                                  <p:childTnLst>
                                    <p:set>
                                      <p:cBhvr>
                                        <p:cTn id="16" dur="1" fill="hold">
                                          <p:stCondLst>
                                            <p:cond delay="0"/>
                                          </p:stCondLst>
                                        </p:cTn>
                                        <p:tgtEl>
                                          <p:spTgt spid="435206"/>
                                        </p:tgtEl>
                                        <p:attrNameLst>
                                          <p:attrName>style.visibility</p:attrName>
                                        </p:attrNameLst>
                                      </p:cBhvr>
                                      <p:to>
                                        <p:strVal val="visible"/>
                                      </p:to>
                                    </p:set>
                                    <p:anim to="" calcmode="lin" valueType="num">
                                      <p:cBhvr>
                                        <p:cTn id="17" dur="1" fill="hold"/>
                                        <p:tgtEl>
                                          <p:spTgt spid="435206"/>
                                        </p:tgtEl>
                                        <p:attrNameLst>
                                          <p:attrName/>
                                        </p:attrNameLst>
                                      </p:cBhvr>
                                    </p:anim>
                                  </p:childTnLst>
                                </p:cTn>
                              </p:par>
                            </p:childTnLst>
                          </p:cTn>
                        </p:par>
                        <p:par>
                          <p:cTn id="18" fill="hold" nodeType="afterGroup">
                            <p:stCondLst>
                              <p:cond delay="4000"/>
                            </p:stCondLst>
                            <p:childTnLst>
                              <p:par>
                                <p:cTn id="19" presetID="24" presetClass="entr" presetSubtype="0" fill="hold" nodeType="afterEffect">
                                  <p:stCondLst>
                                    <p:cond delay="2000"/>
                                  </p:stCondLst>
                                  <p:childTnLst>
                                    <p:set>
                                      <p:cBhvr>
                                        <p:cTn id="20" dur="1" fill="hold">
                                          <p:stCondLst>
                                            <p:cond delay="0"/>
                                          </p:stCondLst>
                                        </p:cTn>
                                        <p:tgtEl>
                                          <p:spTgt spid="435209"/>
                                        </p:tgtEl>
                                        <p:attrNameLst>
                                          <p:attrName>style.visibility</p:attrName>
                                        </p:attrNameLst>
                                      </p:cBhvr>
                                      <p:to>
                                        <p:strVal val="visible"/>
                                      </p:to>
                                    </p:set>
                                    <p:anim to="" calcmode="lin" valueType="num">
                                      <p:cBhvr>
                                        <p:cTn id="21" dur="1" fill="hold"/>
                                        <p:tgtEl>
                                          <p:spTgt spid="435209"/>
                                        </p:tgtEl>
                                        <p:attrNameLst>
                                          <p:attrName/>
                                        </p:attrNameLst>
                                      </p:cBhvr>
                                    </p:anim>
                                  </p:childTnLst>
                                </p:cTn>
                              </p:par>
                            </p:childTnLst>
                          </p:cTn>
                        </p:par>
                        <p:par>
                          <p:cTn id="22" fill="hold" nodeType="afterGroup">
                            <p:stCondLst>
                              <p:cond delay="6000"/>
                            </p:stCondLst>
                            <p:childTnLst>
                              <p:par>
                                <p:cTn id="23" presetID="24" presetClass="entr" presetSubtype="0" fill="hold" nodeType="afterEffect">
                                  <p:stCondLst>
                                    <p:cond delay="2000"/>
                                  </p:stCondLst>
                                  <p:childTnLst>
                                    <p:set>
                                      <p:cBhvr>
                                        <p:cTn id="24" dur="1" fill="hold">
                                          <p:stCondLst>
                                            <p:cond delay="0"/>
                                          </p:stCondLst>
                                        </p:cTn>
                                        <p:tgtEl>
                                          <p:spTgt spid="435212"/>
                                        </p:tgtEl>
                                        <p:attrNameLst>
                                          <p:attrName>style.visibility</p:attrName>
                                        </p:attrNameLst>
                                      </p:cBhvr>
                                      <p:to>
                                        <p:strVal val="visible"/>
                                      </p:to>
                                    </p:set>
                                    <p:anim to="" calcmode="lin" valueType="num">
                                      <p:cBhvr>
                                        <p:cTn id="25" dur="1" fill="hold"/>
                                        <p:tgtEl>
                                          <p:spTgt spid="435212"/>
                                        </p:tgtEl>
                                        <p:attrNameLst>
                                          <p:attrName/>
                                        </p:attrNameLst>
                                      </p:cBhvr>
                                    </p:anim>
                                  </p:childTnLst>
                                </p:cTn>
                              </p:par>
                            </p:childTnLst>
                          </p:cTn>
                        </p:par>
                        <p:par>
                          <p:cTn id="26" fill="hold" nodeType="afterGroup">
                            <p:stCondLst>
                              <p:cond delay="8000"/>
                            </p:stCondLst>
                            <p:childTnLst>
                              <p:par>
                                <p:cTn id="27" presetID="24" presetClass="entr" presetSubtype="0" fill="hold" nodeType="afterEffect">
                                  <p:stCondLst>
                                    <p:cond delay="2000"/>
                                  </p:stCondLst>
                                  <p:childTnLst>
                                    <p:set>
                                      <p:cBhvr>
                                        <p:cTn id="28" dur="1" fill="hold">
                                          <p:stCondLst>
                                            <p:cond delay="0"/>
                                          </p:stCondLst>
                                        </p:cTn>
                                        <p:tgtEl>
                                          <p:spTgt spid="435215"/>
                                        </p:tgtEl>
                                        <p:attrNameLst>
                                          <p:attrName>style.visibility</p:attrName>
                                        </p:attrNameLst>
                                      </p:cBhvr>
                                      <p:to>
                                        <p:strVal val="visible"/>
                                      </p:to>
                                    </p:set>
                                    <p:anim to="" calcmode="lin" valueType="num">
                                      <p:cBhvr>
                                        <p:cTn id="29" dur="1" fill="hold"/>
                                        <p:tgtEl>
                                          <p:spTgt spid="435215"/>
                                        </p:tgtEl>
                                        <p:attrNameLst>
                                          <p:attrName/>
                                        </p:attrNameLst>
                                      </p:cBhvr>
                                    </p:anim>
                                  </p:childTnLst>
                                </p:cTn>
                              </p:par>
                            </p:childTnLst>
                          </p:cTn>
                        </p:par>
                        <p:par>
                          <p:cTn id="30" fill="hold" nodeType="afterGroup">
                            <p:stCondLst>
                              <p:cond delay="10000"/>
                            </p:stCondLst>
                            <p:childTnLst>
                              <p:par>
                                <p:cTn id="31" presetID="24" presetClass="entr" presetSubtype="0" fill="hold" nodeType="afterEffect">
                                  <p:stCondLst>
                                    <p:cond delay="2000"/>
                                  </p:stCondLst>
                                  <p:childTnLst>
                                    <p:set>
                                      <p:cBhvr>
                                        <p:cTn id="32" dur="1" fill="hold">
                                          <p:stCondLst>
                                            <p:cond delay="0"/>
                                          </p:stCondLst>
                                        </p:cTn>
                                        <p:tgtEl>
                                          <p:spTgt spid="435218"/>
                                        </p:tgtEl>
                                        <p:attrNameLst>
                                          <p:attrName>style.visibility</p:attrName>
                                        </p:attrNameLst>
                                      </p:cBhvr>
                                      <p:to>
                                        <p:strVal val="visible"/>
                                      </p:to>
                                    </p:set>
                                    <p:anim to="" calcmode="lin" valueType="num">
                                      <p:cBhvr>
                                        <p:cTn id="33" dur="1" fill="hold"/>
                                        <p:tgtEl>
                                          <p:spTgt spid="435218"/>
                                        </p:tgtEl>
                                        <p:attrNameLst>
                                          <p:attrName/>
                                        </p:attrNameLst>
                                      </p:cBhvr>
                                    </p:anim>
                                  </p:childTnLst>
                                </p:cTn>
                              </p:par>
                            </p:childTnLst>
                          </p:cTn>
                        </p:par>
                        <p:par>
                          <p:cTn id="34" fill="hold" nodeType="afterGroup">
                            <p:stCondLst>
                              <p:cond delay="12000"/>
                            </p:stCondLst>
                            <p:childTnLst>
                              <p:par>
                                <p:cTn id="35" presetID="24" presetClass="entr" presetSubtype="0" fill="hold" nodeType="afterEffect">
                                  <p:stCondLst>
                                    <p:cond delay="2000"/>
                                  </p:stCondLst>
                                  <p:childTnLst>
                                    <p:set>
                                      <p:cBhvr>
                                        <p:cTn id="36" dur="1" fill="hold">
                                          <p:stCondLst>
                                            <p:cond delay="0"/>
                                          </p:stCondLst>
                                        </p:cTn>
                                        <p:tgtEl>
                                          <p:spTgt spid="435221"/>
                                        </p:tgtEl>
                                        <p:attrNameLst>
                                          <p:attrName>style.visibility</p:attrName>
                                        </p:attrNameLst>
                                      </p:cBhvr>
                                      <p:to>
                                        <p:strVal val="visible"/>
                                      </p:to>
                                    </p:set>
                                    <p:anim to="" calcmode="lin" valueType="num">
                                      <p:cBhvr>
                                        <p:cTn id="37" dur="1" fill="hold"/>
                                        <p:tgtEl>
                                          <p:spTgt spid="43522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p:cMediaNode vol="69000" showWhenStopped="0">
                <p:cTn id="38" repeatCount="indefinite" fill="hold" display="0">
                  <p:stCondLst>
                    <p:cond delay="indefinite"/>
                  </p:stCondLst>
                  <p:endCondLst>
                    <p:cond evt="onPrev" delay="0">
                      <p:tgtEl>
                        <p:sldTgt/>
                      </p:tgtEl>
                    </p:cond>
                    <p:cond evt="onStopAudio" delay="0">
                      <p:tgtEl>
                        <p:sldTgt/>
                      </p:tgtEl>
                    </p:cond>
                  </p:endCondLst>
                </p:cTn>
                <p:tgtEl>
                  <p:spTgt spid="43522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323850" y="735013"/>
            <a:ext cx="8372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lang="en-US" altLang="zh-CN" sz="3200">
                <a:solidFill>
                  <a:schemeClr val="tx1"/>
                </a:solidFill>
                <a:effectLst>
                  <a:outerShdw blurRad="38100" dist="38100" dir="2700000" algn="tl">
                    <a:srgbClr val="C0C0C0"/>
                  </a:outerShdw>
                </a:effectLst>
                <a:latin typeface="楷体_GB2312" pitchFamily="49" charset="-122"/>
                <a:ea typeface="楷体_GB2312" pitchFamily="49" charset="-122"/>
              </a:rPr>
              <a:t>1</a:t>
            </a:r>
            <a:r>
              <a:rPr lang="zh-CN" altLang="en-US" sz="3200">
                <a:solidFill>
                  <a:schemeClr val="tx1"/>
                </a:solidFill>
                <a:effectLst>
                  <a:outerShdw blurRad="38100" dist="38100" dir="2700000" algn="tl">
                    <a:srgbClr val="C0C0C0"/>
                  </a:outerShdw>
                </a:effectLst>
                <a:latin typeface="Times New Roman" pitchFamily="18" charset="0"/>
                <a:ea typeface="楷体_GB2312" pitchFamily="49" charset="-122"/>
              </a:rPr>
              <a:t>、判断安培力的方向：</a:t>
            </a:r>
          </a:p>
        </p:txBody>
      </p:sp>
      <p:grpSp>
        <p:nvGrpSpPr>
          <p:cNvPr id="6147" name="Group 3"/>
          <p:cNvGrpSpPr>
            <a:grpSpLocks/>
          </p:cNvGrpSpPr>
          <p:nvPr/>
        </p:nvGrpSpPr>
        <p:grpSpPr bwMode="auto">
          <a:xfrm>
            <a:off x="908050" y="1447800"/>
            <a:ext cx="3054350" cy="2057400"/>
            <a:chOff x="528" y="912"/>
            <a:chExt cx="1776" cy="1296"/>
          </a:xfrm>
        </p:grpSpPr>
        <p:grpSp>
          <p:nvGrpSpPr>
            <p:cNvPr id="6176" name="Group 4"/>
            <p:cNvGrpSpPr>
              <a:grpSpLocks/>
            </p:cNvGrpSpPr>
            <p:nvPr/>
          </p:nvGrpSpPr>
          <p:grpSpPr bwMode="auto">
            <a:xfrm>
              <a:off x="528" y="912"/>
              <a:ext cx="96" cy="96"/>
              <a:chOff x="2256" y="1488"/>
              <a:chExt cx="96" cy="96"/>
            </a:xfrm>
          </p:grpSpPr>
          <p:sp>
            <p:nvSpPr>
              <p:cNvPr id="6225" name="Line 5"/>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6" name="Line 6"/>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77" name="Group 7"/>
            <p:cNvGrpSpPr>
              <a:grpSpLocks/>
            </p:cNvGrpSpPr>
            <p:nvPr/>
          </p:nvGrpSpPr>
          <p:grpSpPr bwMode="auto">
            <a:xfrm>
              <a:off x="1152" y="912"/>
              <a:ext cx="96" cy="96"/>
              <a:chOff x="2256" y="1488"/>
              <a:chExt cx="96" cy="96"/>
            </a:xfrm>
          </p:grpSpPr>
          <p:sp>
            <p:nvSpPr>
              <p:cNvPr id="6223" name="Line 8"/>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4" name="Line 9"/>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78" name="Group 10"/>
            <p:cNvGrpSpPr>
              <a:grpSpLocks/>
            </p:cNvGrpSpPr>
            <p:nvPr/>
          </p:nvGrpSpPr>
          <p:grpSpPr bwMode="auto">
            <a:xfrm>
              <a:off x="528" y="1296"/>
              <a:ext cx="96" cy="96"/>
              <a:chOff x="2256" y="1488"/>
              <a:chExt cx="96" cy="96"/>
            </a:xfrm>
          </p:grpSpPr>
          <p:sp>
            <p:nvSpPr>
              <p:cNvPr id="6221" name="Line 11"/>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2" name="Line 12"/>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79" name="Group 13"/>
            <p:cNvGrpSpPr>
              <a:grpSpLocks/>
            </p:cNvGrpSpPr>
            <p:nvPr/>
          </p:nvGrpSpPr>
          <p:grpSpPr bwMode="auto">
            <a:xfrm>
              <a:off x="528" y="1680"/>
              <a:ext cx="96" cy="96"/>
              <a:chOff x="2256" y="1488"/>
              <a:chExt cx="96" cy="96"/>
            </a:xfrm>
          </p:grpSpPr>
          <p:sp>
            <p:nvSpPr>
              <p:cNvPr id="6219" name="Line 14"/>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0" name="Line 15"/>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0" name="Group 16"/>
            <p:cNvGrpSpPr>
              <a:grpSpLocks/>
            </p:cNvGrpSpPr>
            <p:nvPr/>
          </p:nvGrpSpPr>
          <p:grpSpPr bwMode="auto">
            <a:xfrm>
              <a:off x="1680" y="912"/>
              <a:ext cx="96" cy="96"/>
              <a:chOff x="2256" y="1488"/>
              <a:chExt cx="96" cy="96"/>
            </a:xfrm>
          </p:grpSpPr>
          <p:sp>
            <p:nvSpPr>
              <p:cNvPr id="6217" name="Line 17"/>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18"/>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1" name="Group 19"/>
            <p:cNvGrpSpPr>
              <a:grpSpLocks/>
            </p:cNvGrpSpPr>
            <p:nvPr/>
          </p:nvGrpSpPr>
          <p:grpSpPr bwMode="auto">
            <a:xfrm>
              <a:off x="1104" y="1296"/>
              <a:ext cx="96" cy="96"/>
              <a:chOff x="2256" y="1488"/>
              <a:chExt cx="96" cy="96"/>
            </a:xfrm>
          </p:grpSpPr>
          <p:sp>
            <p:nvSpPr>
              <p:cNvPr id="6215" name="Line 20"/>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6" name="Line 21"/>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2" name="Group 22"/>
            <p:cNvGrpSpPr>
              <a:grpSpLocks/>
            </p:cNvGrpSpPr>
            <p:nvPr/>
          </p:nvGrpSpPr>
          <p:grpSpPr bwMode="auto">
            <a:xfrm>
              <a:off x="1680" y="1296"/>
              <a:ext cx="96" cy="96"/>
              <a:chOff x="2256" y="1488"/>
              <a:chExt cx="96" cy="96"/>
            </a:xfrm>
          </p:grpSpPr>
          <p:sp>
            <p:nvSpPr>
              <p:cNvPr id="6213" name="Line 23"/>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4" name="Line 24"/>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3" name="Group 25"/>
            <p:cNvGrpSpPr>
              <a:grpSpLocks/>
            </p:cNvGrpSpPr>
            <p:nvPr/>
          </p:nvGrpSpPr>
          <p:grpSpPr bwMode="auto">
            <a:xfrm>
              <a:off x="1104" y="1680"/>
              <a:ext cx="96" cy="96"/>
              <a:chOff x="2256" y="1488"/>
              <a:chExt cx="96" cy="96"/>
            </a:xfrm>
          </p:grpSpPr>
          <p:sp>
            <p:nvSpPr>
              <p:cNvPr id="6211" name="Line 26"/>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2" name="Line 27"/>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4" name="Group 28"/>
            <p:cNvGrpSpPr>
              <a:grpSpLocks/>
            </p:cNvGrpSpPr>
            <p:nvPr/>
          </p:nvGrpSpPr>
          <p:grpSpPr bwMode="auto">
            <a:xfrm>
              <a:off x="1680" y="1680"/>
              <a:ext cx="96" cy="96"/>
              <a:chOff x="2256" y="1488"/>
              <a:chExt cx="96" cy="96"/>
            </a:xfrm>
          </p:grpSpPr>
          <p:sp>
            <p:nvSpPr>
              <p:cNvPr id="6209" name="Line 29"/>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0" name="Line 30"/>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5" name="Group 31"/>
            <p:cNvGrpSpPr>
              <a:grpSpLocks/>
            </p:cNvGrpSpPr>
            <p:nvPr/>
          </p:nvGrpSpPr>
          <p:grpSpPr bwMode="auto">
            <a:xfrm>
              <a:off x="1680" y="2112"/>
              <a:ext cx="96" cy="96"/>
              <a:chOff x="2256" y="1488"/>
              <a:chExt cx="96" cy="96"/>
            </a:xfrm>
          </p:grpSpPr>
          <p:sp>
            <p:nvSpPr>
              <p:cNvPr id="6207" name="Line 32"/>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8" name="Line 33"/>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6" name="Group 34"/>
            <p:cNvGrpSpPr>
              <a:grpSpLocks/>
            </p:cNvGrpSpPr>
            <p:nvPr/>
          </p:nvGrpSpPr>
          <p:grpSpPr bwMode="auto">
            <a:xfrm>
              <a:off x="2208" y="912"/>
              <a:ext cx="96" cy="96"/>
              <a:chOff x="2256" y="1488"/>
              <a:chExt cx="96" cy="96"/>
            </a:xfrm>
          </p:grpSpPr>
          <p:sp>
            <p:nvSpPr>
              <p:cNvPr id="6205" name="Line 35"/>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6" name="Line 36"/>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7" name="Group 37"/>
            <p:cNvGrpSpPr>
              <a:grpSpLocks/>
            </p:cNvGrpSpPr>
            <p:nvPr/>
          </p:nvGrpSpPr>
          <p:grpSpPr bwMode="auto">
            <a:xfrm>
              <a:off x="2208" y="1296"/>
              <a:ext cx="96" cy="96"/>
              <a:chOff x="2256" y="1488"/>
              <a:chExt cx="96" cy="96"/>
            </a:xfrm>
          </p:grpSpPr>
          <p:sp>
            <p:nvSpPr>
              <p:cNvPr id="6203" name="Line 38"/>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4" name="Line 39"/>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8" name="Group 40"/>
            <p:cNvGrpSpPr>
              <a:grpSpLocks/>
            </p:cNvGrpSpPr>
            <p:nvPr/>
          </p:nvGrpSpPr>
          <p:grpSpPr bwMode="auto">
            <a:xfrm>
              <a:off x="2208" y="1680"/>
              <a:ext cx="96" cy="96"/>
              <a:chOff x="2256" y="1488"/>
              <a:chExt cx="96" cy="96"/>
            </a:xfrm>
          </p:grpSpPr>
          <p:sp>
            <p:nvSpPr>
              <p:cNvPr id="6201" name="Line 41"/>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2" name="Line 42"/>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9" name="Group 43"/>
            <p:cNvGrpSpPr>
              <a:grpSpLocks/>
            </p:cNvGrpSpPr>
            <p:nvPr/>
          </p:nvGrpSpPr>
          <p:grpSpPr bwMode="auto">
            <a:xfrm>
              <a:off x="2208" y="2112"/>
              <a:ext cx="96" cy="96"/>
              <a:chOff x="2256" y="1488"/>
              <a:chExt cx="96" cy="96"/>
            </a:xfrm>
          </p:grpSpPr>
          <p:sp>
            <p:nvSpPr>
              <p:cNvPr id="6199" name="Line 44"/>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0" name="Line 45"/>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90" name="Group 46"/>
            <p:cNvGrpSpPr>
              <a:grpSpLocks/>
            </p:cNvGrpSpPr>
            <p:nvPr/>
          </p:nvGrpSpPr>
          <p:grpSpPr bwMode="auto">
            <a:xfrm>
              <a:off x="1104" y="2112"/>
              <a:ext cx="96" cy="96"/>
              <a:chOff x="2256" y="1488"/>
              <a:chExt cx="96" cy="96"/>
            </a:xfrm>
          </p:grpSpPr>
          <p:sp>
            <p:nvSpPr>
              <p:cNvPr id="6197" name="Line 47"/>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8" name="Line 48"/>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91" name="Group 49"/>
            <p:cNvGrpSpPr>
              <a:grpSpLocks/>
            </p:cNvGrpSpPr>
            <p:nvPr/>
          </p:nvGrpSpPr>
          <p:grpSpPr bwMode="auto">
            <a:xfrm>
              <a:off x="528" y="2112"/>
              <a:ext cx="96" cy="96"/>
              <a:chOff x="2256" y="1488"/>
              <a:chExt cx="96" cy="96"/>
            </a:xfrm>
          </p:grpSpPr>
          <p:sp>
            <p:nvSpPr>
              <p:cNvPr id="6195" name="Line 50"/>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6" name="Line 51"/>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92" name="Rectangle 52"/>
            <p:cNvSpPr>
              <a:spLocks noChangeArrowheads="1"/>
            </p:cNvSpPr>
            <p:nvPr/>
          </p:nvSpPr>
          <p:spPr bwMode="auto">
            <a:xfrm>
              <a:off x="1344" y="960"/>
              <a:ext cx="96" cy="1200"/>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zh-CN" altLang="en-US" sz="3200" b="0">
                <a:solidFill>
                  <a:srgbClr val="009999"/>
                </a:solidFill>
                <a:latin typeface="Times New Roman" pitchFamily="18" charset="0"/>
                <a:ea typeface="宋体" pitchFamily="2" charset="-122"/>
              </a:endParaRPr>
            </a:p>
          </p:txBody>
        </p:sp>
        <p:sp>
          <p:nvSpPr>
            <p:cNvPr id="6193" name="Line 53"/>
            <p:cNvSpPr>
              <a:spLocks noChangeShapeType="1"/>
            </p:cNvSpPr>
            <p:nvPr/>
          </p:nvSpPr>
          <p:spPr bwMode="auto">
            <a:xfrm flipV="1">
              <a:off x="1392" y="1392"/>
              <a:ext cx="0" cy="57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4" name="Text Box 54"/>
            <p:cNvSpPr txBox="1">
              <a:spLocks noChangeArrowheads="1"/>
            </p:cNvSpPr>
            <p:nvPr/>
          </p:nvSpPr>
          <p:spPr bwMode="auto">
            <a:xfrm>
              <a:off x="1478" y="1260"/>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en-US" altLang="zh-CN" sz="3200" b="0">
                  <a:solidFill>
                    <a:srgbClr val="0000FF"/>
                  </a:solidFill>
                  <a:latin typeface="Times New Roman" pitchFamily="18" charset="0"/>
                  <a:ea typeface="宋体" pitchFamily="2" charset="-122"/>
                </a:rPr>
                <a:t>I</a:t>
              </a:r>
            </a:p>
          </p:txBody>
        </p:sp>
      </p:grpSp>
      <p:grpSp>
        <p:nvGrpSpPr>
          <p:cNvPr id="6148" name="Group 55"/>
          <p:cNvGrpSpPr>
            <a:grpSpLocks/>
          </p:cNvGrpSpPr>
          <p:nvPr/>
        </p:nvGrpSpPr>
        <p:grpSpPr bwMode="auto">
          <a:xfrm>
            <a:off x="5365750" y="1447800"/>
            <a:ext cx="2433638" cy="2398713"/>
            <a:chOff x="3120" y="912"/>
            <a:chExt cx="1415" cy="1511"/>
          </a:xfrm>
        </p:grpSpPr>
        <p:sp>
          <p:nvSpPr>
            <p:cNvPr id="6157" name="Oval 56"/>
            <p:cNvSpPr>
              <a:spLocks noChangeArrowheads="1"/>
            </p:cNvSpPr>
            <p:nvPr/>
          </p:nvSpPr>
          <p:spPr bwMode="auto">
            <a:xfrm>
              <a:off x="3120" y="91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8" name="Oval 57"/>
            <p:cNvSpPr>
              <a:spLocks noChangeArrowheads="1"/>
            </p:cNvSpPr>
            <p:nvPr/>
          </p:nvSpPr>
          <p:spPr bwMode="auto">
            <a:xfrm>
              <a:off x="3625" y="91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9" name="Oval 58"/>
            <p:cNvSpPr>
              <a:spLocks noChangeArrowheads="1"/>
            </p:cNvSpPr>
            <p:nvPr/>
          </p:nvSpPr>
          <p:spPr bwMode="auto">
            <a:xfrm>
              <a:off x="4009" y="935"/>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0" name="Oval 59"/>
            <p:cNvSpPr>
              <a:spLocks noChangeArrowheads="1"/>
            </p:cNvSpPr>
            <p:nvPr/>
          </p:nvSpPr>
          <p:spPr bwMode="auto">
            <a:xfrm>
              <a:off x="4441" y="935"/>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1" name="Oval 60"/>
            <p:cNvSpPr>
              <a:spLocks noChangeArrowheads="1"/>
            </p:cNvSpPr>
            <p:nvPr/>
          </p:nvSpPr>
          <p:spPr bwMode="auto">
            <a:xfrm>
              <a:off x="3120" y="1321"/>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2" name="Oval 61"/>
            <p:cNvSpPr>
              <a:spLocks noChangeArrowheads="1"/>
            </p:cNvSpPr>
            <p:nvPr/>
          </p:nvSpPr>
          <p:spPr bwMode="auto">
            <a:xfrm>
              <a:off x="3625" y="134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3" name="Oval 62"/>
            <p:cNvSpPr>
              <a:spLocks noChangeArrowheads="1"/>
            </p:cNvSpPr>
            <p:nvPr/>
          </p:nvSpPr>
          <p:spPr bwMode="auto">
            <a:xfrm>
              <a:off x="4009" y="134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4" name="Oval 63"/>
            <p:cNvSpPr>
              <a:spLocks noChangeArrowheads="1"/>
            </p:cNvSpPr>
            <p:nvPr/>
          </p:nvSpPr>
          <p:spPr bwMode="auto">
            <a:xfrm>
              <a:off x="4464" y="134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5" name="Oval 64"/>
            <p:cNvSpPr>
              <a:spLocks noChangeArrowheads="1"/>
            </p:cNvSpPr>
            <p:nvPr/>
          </p:nvSpPr>
          <p:spPr bwMode="auto">
            <a:xfrm>
              <a:off x="4489" y="18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6" name="Oval 65"/>
            <p:cNvSpPr>
              <a:spLocks noChangeArrowheads="1"/>
            </p:cNvSpPr>
            <p:nvPr/>
          </p:nvSpPr>
          <p:spPr bwMode="auto">
            <a:xfrm>
              <a:off x="4032" y="18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7" name="Oval 66"/>
            <p:cNvSpPr>
              <a:spLocks noChangeArrowheads="1"/>
            </p:cNvSpPr>
            <p:nvPr/>
          </p:nvSpPr>
          <p:spPr bwMode="auto">
            <a:xfrm>
              <a:off x="3648" y="18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8" name="Oval 67"/>
            <p:cNvSpPr>
              <a:spLocks noChangeArrowheads="1"/>
            </p:cNvSpPr>
            <p:nvPr/>
          </p:nvSpPr>
          <p:spPr bwMode="auto">
            <a:xfrm>
              <a:off x="3145" y="1822"/>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9" name="Oval 68"/>
            <p:cNvSpPr>
              <a:spLocks noChangeArrowheads="1"/>
            </p:cNvSpPr>
            <p:nvPr/>
          </p:nvSpPr>
          <p:spPr bwMode="auto">
            <a:xfrm>
              <a:off x="3145" y="2398"/>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0" name="Oval 69"/>
            <p:cNvSpPr>
              <a:spLocks noChangeArrowheads="1"/>
            </p:cNvSpPr>
            <p:nvPr/>
          </p:nvSpPr>
          <p:spPr bwMode="auto">
            <a:xfrm>
              <a:off x="3648" y="2398"/>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1" name="Oval 70"/>
            <p:cNvSpPr>
              <a:spLocks noChangeArrowheads="1"/>
            </p:cNvSpPr>
            <p:nvPr/>
          </p:nvSpPr>
          <p:spPr bwMode="auto">
            <a:xfrm>
              <a:off x="4032" y="2398"/>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2" name="Oval 71"/>
            <p:cNvSpPr>
              <a:spLocks noChangeArrowheads="1"/>
            </p:cNvSpPr>
            <p:nvPr/>
          </p:nvSpPr>
          <p:spPr bwMode="auto">
            <a:xfrm>
              <a:off x="4512" y="2400"/>
              <a:ext cx="23" cy="23"/>
            </a:xfrm>
            <a:prstGeom prst="ellipse">
              <a:avLst/>
            </a:prstGeom>
            <a:solidFill>
              <a:srgbClr val="000000"/>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72"/>
            <p:cNvSpPr>
              <a:spLocks noChangeArrowheads="1"/>
            </p:cNvSpPr>
            <p:nvPr/>
          </p:nvSpPr>
          <p:spPr bwMode="auto">
            <a:xfrm rot="2700000">
              <a:off x="3720" y="1318"/>
              <a:ext cx="96" cy="1200"/>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spcBef>
                  <a:spcPct val="0"/>
                </a:spcBef>
              </a:pPr>
              <a:endParaRPr lang="zh-CN" altLang="en-US" sz="3200" b="0">
                <a:solidFill>
                  <a:srgbClr val="009999"/>
                </a:solidFill>
                <a:latin typeface="Times New Roman" pitchFamily="18" charset="0"/>
                <a:ea typeface="宋体" pitchFamily="2" charset="-122"/>
              </a:endParaRPr>
            </a:p>
          </p:txBody>
        </p:sp>
        <p:sp>
          <p:nvSpPr>
            <p:cNvPr id="6174" name="Line 73"/>
            <p:cNvSpPr>
              <a:spLocks noChangeShapeType="1"/>
            </p:cNvSpPr>
            <p:nvPr/>
          </p:nvSpPr>
          <p:spPr bwMode="auto">
            <a:xfrm rot="2700000" flipV="1">
              <a:off x="3696" y="1678"/>
              <a:ext cx="0" cy="576"/>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75" name="Text Box 74"/>
            <p:cNvSpPr txBox="1">
              <a:spLocks noChangeArrowheads="1"/>
            </p:cNvSpPr>
            <p:nvPr/>
          </p:nvSpPr>
          <p:spPr bwMode="auto">
            <a:xfrm>
              <a:off x="3830" y="1834"/>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en-US" altLang="zh-CN" sz="3200" b="0">
                  <a:solidFill>
                    <a:srgbClr val="0000FF"/>
                  </a:solidFill>
                  <a:latin typeface="Times New Roman" pitchFamily="18" charset="0"/>
                  <a:ea typeface="宋体" pitchFamily="2" charset="-122"/>
                </a:rPr>
                <a:t>I</a:t>
              </a:r>
            </a:p>
          </p:txBody>
        </p:sp>
      </p:grpSp>
      <p:sp>
        <p:nvSpPr>
          <p:cNvPr id="433227" name="Text Box 75"/>
          <p:cNvSpPr txBox="1">
            <a:spLocks noChangeArrowheads="1"/>
          </p:cNvSpPr>
          <p:nvPr/>
        </p:nvSpPr>
        <p:spPr bwMode="auto">
          <a:xfrm>
            <a:off x="271463" y="4292600"/>
            <a:ext cx="93662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lang="en-US" altLang="zh-CN" sz="3200">
                <a:solidFill>
                  <a:schemeClr val="tx1"/>
                </a:solidFill>
                <a:effectLst>
                  <a:outerShdw blurRad="38100" dist="38100" dir="2700000" algn="tl">
                    <a:srgbClr val="C0C0C0"/>
                  </a:outerShdw>
                </a:effectLst>
                <a:latin typeface="楷体_GB2312" pitchFamily="49" charset="-122"/>
                <a:ea typeface="楷体_GB2312" pitchFamily="49" charset="-122"/>
              </a:rPr>
              <a:t>2</a:t>
            </a:r>
            <a:r>
              <a:rPr lang="zh-CN" altLang="en-US" sz="320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4000">
                <a:solidFill>
                  <a:schemeClr val="tx1"/>
                </a:solidFill>
                <a:effectLst>
                  <a:outerShdw blurRad="38100" dist="38100" dir="2700000" algn="tl">
                    <a:srgbClr val="C0C0C0"/>
                  </a:outerShdw>
                </a:effectLst>
                <a:ea typeface="宋体" pitchFamily="2" charset="-122"/>
              </a:rPr>
              <a:t>安培力大小的一般计算方法：   </a:t>
            </a:r>
            <a:endParaRPr lang="zh-CN" altLang="en-US" sz="4000" i="1">
              <a:solidFill>
                <a:srgbClr val="FF3300"/>
              </a:solidFill>
              <a:effectLst>
                <a:outerShdw blurRad="38100" dist="38100" dir="2700000" algn="tl">
                  <a:srgbClr val="C0C0C0"/>
                </a:outerShdw>
              </a:effectLst>
              <a:ea typeface="宋体" pitchFamily="2" charset="-122"/>
            </a:endParaRPr>
          </a:p>
        </p:txBody>
      </p:sp>
      <p:grpSp>
        <p:nvGrpSpPr>
          <p:cNvPr id="433228" name="Group 76"/>
          <p:cNvGrpSpPr>
            <a:grpSpLocks/>
          </p:cNvGrpSpPr>
          <p:nvPr/>
        </p:nvGrpSpPr>
        <p:grpSpPr bwMode="auto">
          <a:xfrm>
            <a:off x="1303338" y="2133600"/>
            <a:ext cx="1008062" cy="579438"/>
            <a:chOff x="758" y="1344"/>
            <a:chExt cx="586" cy="365"/>
          </a:xfrm>
        </p:grpSpPr>
        <p:sp>
          <p:nvSpPr>
            <p:cNvPr id="6155" name="Line 77"/>
            <p:cNvSpPr>
              <a:spLocks noChangeShapeType="1"/>
            </p:cNvSpPr>
            <p:nvPr/>
          </p:nvSpPr>
          <p:spPr bwMode="auto">
            <a:xfrm flipH="1">
              <a:off x="1008" y="1536"/>
              <a:ext cx="336" cy="0"/>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6" name="Text Box 78"/>
            <p:cNvSpPr txBox="1">
              <a:spLocks noChangeArrowheads="1"/>
            </p:cNvSpPr>
            <p:nvPr/>
          </p:nvSpPr>
          <p:spPr bwMode="auto">
            <a:xfrm>
              <a:off x="758" y="1344"/>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en-US" altLang="zh-CN" sz="3200" b="0">
                  <a:solidFill>
                    <a:srgbClr val="FF5050"/>
                  </a:solidFill>
                  <a:latin typeface="Times New Roman" pitchFamily="18" charset="0"/>
                  <a:ea typeface="宋体" pitchFamily="2" charset="-122"/>
                </a:rPr>
                <a:t>F</a:t>
              </a:r>
            </a:p>
          </p:txBody>
        </p:sp>
      </p:grpSp>
      <p:grpSp>
        <p:nvGrpSpPr>
          <p:cNvPr id="433231" name="Group 79"/>
          <p:cNvGrpSpPr>
            <a:grpSpLocks/>
          </p:cNvGrpSpPr>
          <p:nvPr/>
        </p:nvGrpSpPr>
        <p:grpSpPr bwMode="auto">
          <a:xfrm>
            <a:off x="6645275" y="3124200"/>
            <a:ext cx="701675" cy="808038"/>
            <a:chOff x="3864" y="1968"/>
            <a:chExt cx="408" cy="509"/>
          </a:xfrm>
        </p:grpSpPr>
        <p:sp>
          <p:nvSpPr>
            <p:cNvPr id="6153" name="Line 80"/>
            <p:cNvSpPr>
              <a:spLocks noChangeShapeType="1"/>
            </p:cNvSpPr>
            <p:nvPr/>
          </p:nvSpPr>
          <p:spPr bwMode="auto">
            <a:xfrm rot="2700000">
              <a:off x="3696" y="2136"/>
              <a:ext cx="336" cy="0"/>
            </a:xfrm>
            <a:prstGeom prst="line">
              <a:avLst/>
            </a:prstGeom>
            <a:noFill/>
            <a:ln w="381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4" name="Text Box 81"/>
            <p:cNvSpPr txBox="1">
              <a:spLocks noChangeArrowheads="1"/>
            </p:cNvSpPr>
            <p:nvPr/>
          </p:nvSpPr>
          <p:spPr bwMode="auto">
            <a:xfrm>
              <a:off x="4014" y="2112"/>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lang="en-US" altLang="zh-CN" sz="3200" b="0">
                  <a:solidFill>
                    <a:srgbClr val="FF5050"/>
                  </a:solidFill>
                  <a:latin typeface="Times New Roman" pitchFamily="18" charset="0"/>
                  <a:ea typeface="宋体" pitchFamily="2" charset="-122"/>
                </a:rPr>
                <a:t>F</a:t>
              </a:r>
            </a:p>
          </p:txBody>
        </p:sp>
      </p:grpSp>
      <p:sp>
        <p:nvSpPr>
          <p:cNvPr id="433234" name="Text Box 82"/>
          <p:cNvSpPr txBox="1">
            <a:spLocks noChangeArrowheads="1"/>
          </p:cNvSpPr>
          <p:nvPr/>
        </p:nvSpPr>
        <p:spPr bwMode="auto">
          <a:xfrm>
            <a:off x="200025" y="188913"/>
            <a:ext cx="3063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kumimoji="0" lang="zh-CN" altLang="en-US" sz="3200">
                <a:solidFill>
                  <a:schemeClr val="tx1"/>
                </a:solidFill>
                <a:effectLst>
                  <a:outerShdw blurRad="38100" dist="38100" dir="2700000" algn="tl">
                    <a:srgbClr val="C0C0C0"/>
                  </a:outerShdw>
                </a:effectLst>
                <a:ea typeface="黑体" pitchFamily="2" charset="-122"/>
              </a:rPr>
              <a:t>一、复习</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32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32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3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22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ext Box 2"/>
          <p:cNvSpPr txBox="1">
            <a:spLocks noChangeArrowheads="1"/>
          </p:cNvSpPr>
          <p:nvPr/>
        </p:nvSpPr>
        <p:spPr bwMode="auto">
          <a:xfrm>
            <a:off x="895350" y="876300"/>
            <a:ext cx="20224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defRPr/>
            </a:pPr>
            <a:r>
              <a:rPr lang="zh-CN" altLang="en-US" sz="4800">
                <a:solidFill>
                  <a:srgbClr val="FF3300"/>
                </a:solidFill>
                <a:effectLst>
                  <a:outerShdw blurRad="38100" dist="38100" dir="2700000" algn="tl">
                    <a:srgbClr val="C0C0C0"/>
                  </a:outerShdw>
                </a:effectLst>
                <a:latin typeface="Times New Roman" pitchFamily="18" charset="0"/>
                <a:ea typeface="宋体" pitchFamily="2" charset="-122"/>
              </a:rPr>
              <a:t>思考：</a:t>
            </a:r>
          </a:p>
        </p:txBody>
      </p:sp>
      <p:sp>
        <p:nvSpPr>
          <p:cNvPr id="434179" name="Text Box 3"/>
          <p:cNvSpPr txBox="1">
            <a:spLocks noChangeArrowheads="1"/>
          </p:cNvSpPr>
          <p:nvPr/>
        </p:nvSpPr>
        <p:spPr bwMode="auto">
          <a:xfrm>
            <a:off x="508000" y="1773238"/>
            <a:ext cx="91281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lang="en-US" altLang="zh-CN" sz="4400">
                <a:solidFill>
                  <a:srgbClr val="0000FF"/>
                </a:solidFill>
                <a:effectLst>
                  <a:outerShdw blurRad="38100" dist="38100" dir="2700000" algn="tl">
                    <a:srgbClr val="C0C0C0"/>
                  </a:outerShdw>
                </a:effectLst>
                <a:latin typeface="宋体" pitchFamily="2" charset="-122"/>
                <a:ea typeface="宋体" pitchFamily="2" charset="-122"/>
              </a:rPr>
              <a:t>1</a:t>
            </a:r>
            <a:r>
              <a:rPr lang="zh-CN" altLang="en-US" sz="4400">
                <a:solidFill>
                  <a:srgbClr val="0000FF"/>
                </a:solidFill>
                <a:effectLst>
                  <a:outerShdw blurRad="38100" dist="38100" dir="2700000" algn="tl">
                    <a:srgbClr val="C0C0C0"/>
                  </a:outerShdw>
                </a:effectLst>
                <a:latin typeface="宋体" pitchFamily="2" charset="-122"/>
                <a:ea typeface="宋体" pitchFamily="2" charset="-122"/>
              </a:rPr>
              <a:t>、磁场对电流有力的作用，</a:t>
            </a:r>
          </a:p>
          <a:p>
            <a:pPr>
              <a:spcBef>
                <a:spcPct val="0"/>
              </a:spcBef>
              <a:defRPr/>
            </a:pPr>
            <a:r>
              <a:rPr lang="en-US" altLang="zh-CN" sz="4400">
                <a:solidFill>
                  <a:srgbClr val="0000FF"/>
                </a:solidFill>
                <a:effectLst>
                  <a:outerShdw blurRad="38100" dist="38100" dir="2700000" algn="tl">
                    <a:srgbClr val="C0C0C0"/>
                  </a:outerShdw>
                </a:effectLst>
                <a:latin typeface="宋体" pitchFamily="2" charset="-122"/>
                <a:ea typeface="宋体" pitchFamily="2" charset="-122"/>
              </a:rPr>
              <a:t>2</a:t>
            </a:r>
            <a:r>
              <a:rPr lang="zh-CN" altLang="en-US" sz="4400">
                <a:solidFill>
                  <a:srgbClr val="0000FF"/>
                </a:solidFill>
                <a:effectLst>
                  <a:outerShdw blurRad="38100" dist="38100" dir="2700000" algn="tl">
                    <a:srgbClr val="C0C0C0"/>
                  </a:outerShdw>
                </a:effectLst>
                <a:latin typeface="宋体" pitchFamily="2" charset="-122"/>
                <a:ea typeface="宋体" pitchFamily="2" charset="-122"/>
              </a:rPr>
              <a:t>、电流是由电荷的定向形成的，</a:t>
            </a:r>
            <a:r>
              <a:rPr lang="zh-CN" altLang="en-US" sz="4400">
                <a:solidFill>
                  <a:schemeClr val="tx1"/>
                </a:solidFill>
                <a:effectLst>
                  <a:outerShdw blurRad="38100" dist="38100" dir="2700000" algn="tl">
                    <a:srgbClr val="C0C0C0"/>
                  </a:outerShdw>
                </a:effectLst>
                <a:latin typeface="宋体" pitchFamily="2" charset="-122"/>
                <a:ea typeface="宋体" pitchFamily="2" charset="-122"/>
              </a:rPr>
              <a:t>由此我们是否可以设想这个力其实是作用在电荷上的？</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4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p:cNvSpPr>
            <a:spLocks noChangeArrowheads="1"/>
          </p:cNvSpPr>
          <p:nvPr>
            <p:ph type="title"/>
          </p:nvPr>
        </p:nvSpPr>
        <p:spPr>
          <a:xfrm>
            <a:off x="247650" y="914400"/>
            <a:ext cx="9410700" cy="1143000"/>
          </a:xfrm>
          <a:noFill/>
        </p:spPr>
        <p:txBody>
          <a:bodyPr/>
          <a:lstStyle/>
          <a:p>
            <a:pPr eaLnBrk="1" hangingPunct="1"/>
            <a:r>
              <a:rPr lang="zh-CN" altLang="en-US" sz="3600" b="1" smtClean="0">
                <a:solidFill>
                  <a:srgbClr val="0000FF"/>
                </a:solidFill>
                <a:ea typeface="黑体" pitchFamily="2" charset="-122"/>
              </a:rPr>
              <a:t>运动电荷在磁场中会受到作用力吗？</a:t>
            </a:r>
          </a:p>
        </p:txBody>
      </p:sp>
      <p:grpSp>
        <p:nvGrpSpPr>
          <p:cNvPr id="406531" name="Group 3"/>
          <p:cNvGrpSpPr>
            <a:grpSpLocks/>
          </p:cNvGrpSpPr>
          <p:nvPr/>
        </p:nvGrpSpPr>
        <p:grpSpPr bwMode="auto">
          <a:xfrm>
            <a:off x="2990850" y="2066925"/>
            <a:ext cx="3054350" cy="2514600"/>
            <a:chOff x="3463" y="1665"/>
            <a:chExt cx="1776" cy="1584"/>
          </a:xfrm>
        </p:grpSpPr>
        <p:grpSp>
          <p:nvGrpSpPr>
            <p:cNvPr id="8205" name="Group 4"/>
            <p:cNvGrpSpPr>
              <a:grpSpLocks/>
            </p:cNvGrpSpPr>
            <p:nvPr/>
          </p:nvGrpSpPr>
          <p:grpSpPr bwMode="auto">
            <a:xfrm>
              <a:off x="3463" y="1665"/>
              <a:ext cx="96" cy="96"/>
              <a:chOff x="2256" y="1488"/>
              <a:chExt cx="96" cy="96"/>
            </a:xfrm>
          </p:grpSpPr>
          <p:sp>
            <p:nvSpPr>
              <p:cNvPr id="8263" name="Line 5"/>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64" name="Line 6"/>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06" name="Group 7"/>
            <p:cNvGrpSpPr>
              <a:grpSpLocks/>
            </p:cNvGrpSpPr>
            <p:nvPr/>
          </p:nvGrpSpPr>
          <p:grpSpPr bwMode="auto">
            <a:xfrm>
              <a:off x="4039" y="1665"/>
              <a:ext cx="96" cy="96"/>
              <a:chOff x="2256" y="1488"/>
              <a:chExt cx="96" cy="96"/>
            </a:xfrm>
          </p:grpSpPr>
          <p:sp>
            <p:nvSpPr>
              <p:cNvPr id="8261" name="Line 8"/>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62" name="Line 9"/>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07" name="Group 10"/>
            <p:cNvGrpSpPr>
              <a:grpSpLocks/>
            </p:cNvGrpSpPr>
            <p:nvPr/>
          </p:nvGrpSpPr>
          <p:grpSpPr bwMode="auto">
            <a:xfrm>
              <a:off x="3463" y="2001"/>
              <a:ext cx="96" cy="96"/>
              <a:chOff x="2256" y="1488"/>
              <a:chExt cx="96" cy="96"/>
            </a:xfrm>
          </p:grpSpPr>
          <p:sp>
            <p:nvSpPr>
              <p:cNvPr id="8259" name="Line 11"/>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60" name="Line 12"/>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08" name="Group 13"/>
            <p:cNvGrpSpPr>
              <a:grpSpLocks/>
            </p:cNvGrpSpPr>
            <p:nvPr/>
          </p:nvGrpSpPr>
          <p:grpSpPr bwMode="auto">
            <a:xfrm>
              <a:off x="4039" y="2001"/>
              <a:ext cx="96" cy="96"/>
              <a:chOff x="2256" y="1488"/>
              <a:chExt cx="96" cy="96"/>
            </a:xfrm>
          </p:grpSpPr>
          <p:sp>
            <p:nvSpPr>
              <p:cNvPr id="8257" name="Line 14"/>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8" name="Line 15"/>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09" name="Group 16"/>
            <p:cNvGrpSpPr>
              <a:grpSpLocks/>
            </p:cNvGrpSpPr>
            <p:nvPr/>
          </p:nvGrpSpPr>
          <p:grpSpPr bwMode="auto">
            <a:xfrm>
              <a:off x="3463" y="2385"/>
              <a:ext cx="96" cy="96"/>
              <a:chOff x="2256" y="1488"/>
              <a:chExt cx="96" cy="96"/>
            </a:xfrm>
          </p:grpSpPr>
          <p:sp>
            <p:nvSpPr>
              <p:cNvPr id="8255" name="Line 17"/>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6" name="Line 18"/>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0" name="Group 19"/>
            <p:cNvGrpSpPr>
              <a:grpSpLocks/>
            </p:cNvGrpSpPr>
            <p:nvPr/>
          </p:nvGrpSpPr>
          <p:grpSpPr bwMode="auto">
            <a:xfrm>
              <a:off x="3463" y="2769"/>
              <a:ext cx="96" cy="96"/>
              <a:chOff x="2256" y="1488"/>
              <a:chExt cx="96" cy="96"/>
            </a:xfrm>
          </p:grpSpPr>
          <p:sp>
            <p:nvSpPr>
              <p:cNvPr id="8253" name="Line 20"/>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4" name="Line 21"/>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1" name="Group 22"/>
            <p:cNvGrpSpPr>
              <a:grpSpLocks/>
            </p:cNvGrpSpPr>
            <p:nvPr/>
          </p:nvGrpSpPr>
          <p:grpSpPr bwMode="auto">
            <a:xfrm>
              <a:off x="4615" y="1665"/>
              <a:ext cx="96" cy="96"/>
              <a:chOff x="2256" y="1488"/>
              <a:chExt cx="96" cy="96"/>
            </a:xfrm>
          </p:grpSpPr>
          <p:sp>
            <p:nvSpPr>
              <p:cNvPr id="8251" name="Line 23"/>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2" name="Line 24"/>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2" name="Group 25"/>
            <p:cNvGrpSpPr>
              <a:grpSpLocks/>
            </p:cNvGrpSpPr>
            <p:nvPr/>
          </p:nvGrpSpPr>
          <p:grpSpPr bwMode="auto">
            <a:xfrm>
              <a:off x="4615" y="2001"/>
              <a:ext cx="96" cy="96"/>
              <a:chOff x="2256" y="1488"/>
              <a:chExt cx="96" cy="96"/>
            </a:xfrm>
          </p:grpSpPr>
          <p:sp>
            <p:nvSpPr>
              <p:cNvPr id="8249" name="Line 26"/>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50" name="Line 27"/>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3" name="Group 28"/>
            <p:cNvGrpSpPr>
              <a:grpSpLocks/>
            </p:cNvGrpSpPr>
            <p:nvPr/>
          </p:nvGrpSpPr>
          <p:grpSpPr bwMode="auto">
            <a:xfrm>
              <a:off x="4039" y="2385"/>
              <a:ext cx="96" cy="96"/>
              <a:chOff x="2256" y="1488"/>
              <a:chExt cx="96" cy="96"/>
            </a:xfrm>
          </p:grpSpPr>
          <p:sp>
            <p:nvSpPr>
              <p:cNvPr id="8247" name="Line 29"/>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8" name="Line 30"/>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4" name="Group 31"/>
            <p:cNvGrpSpPr>
              <a:grpSpLocks/>
            </p:cNvGrpSpPr>
            <p:nvPr/>
          </p:nvGrpSpPr>
          <p:grpSpPr bwMode="auto">
            <a:xfrm>
              <a:off x="4615" y="2385"/>
              <a:ext cx="96" cy="96"/>
              <a:chOff x="2256" y="1488"/>
              <a:chExt cx="96" cy="96"/>
            </a:xfrm>
          </p:grpSpPr>
          <p:sp>
            <p:nvSpPr>
              <p:cNvPr id="8245" name="Line 32"/>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6" name="Line 33"/>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5" name="Group 34"/>
            <p:cNvGrpSpPr>
              <a:grpSpLocks/>
            </p:cNvGrpSpPr>
            <p:nvPr/>
          </p:nvGrpSpPr>
          <p:grpSpPr bwMode="auto">
            <a:xfrm>
              <a:off x="4039" y="2769"/>
              <a:ext cx="96" cy="96"/>
              <a:chOff x="2256" y="1488"/>
              <a:chExt cx="96" cy="96"/>
            </a:xfrm>
          </p:grpSpPr>
          <p:sp>
            <p:nvSpPr>
              <p:cNvPr id="8243" name="Line 35"/>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4" name="Line 36"/>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6" name="Group 37"/>
            <p:cNvGrpSpPr>
              <a:grpSpLocks/>
            </p:cNvGrpSpPr>
            <p:nvPr/>
          </p:nvGrpSpPr>
          <p:grpSpPr bwMode="auto">
            <a:xfrm>
              <a:off x="4615" y="2769"/>
              <a:ext cx="96" cy="96"/>
              <a:chOff x="2256" y="1488"/>
              <a:chExt cx="96" cy="96"/>
            </a:xfrm>
          </p:grpSpPr>
          <p:sp>
            <p:nvSpPr>
              <p:cNvPr id="8241" name="Line 38"/>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2" name="Line 39"/>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7" name="Group 40"/>
            <p:cNvGrpSpPr>
              <a:grpSpLocks/>
            </p:cNvGrpSpPr>
            <p:nvPr/>
          </p:nvGrpSpPr>
          <p:grpSpPr bwMode="auto">
            <a:xfrm>
              <a:off x="4615" y="3153"/>
              <a:ext cx="96" cy="96"/>
              <a:chOff x="2256" y="1488"/>
              <a:chExt cx="96" cy="96"/>
            </a:xfrm>
          </p:grpSpPr>
          <p:sp>
            <p:nvSpPr>
              <p:cNvPr id="8239" name="Line 41"/>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40" name="Line 42"/>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8" name="Group 43"/>
            <p:cNvGrpSpPr>
              <a:grpSpLocks/>
            </p:cNvGrpSpPr>
            <p:nvPr/>
          </p:nvGrpSpPr>
          <p:grpSpPr bwMode="auto">
            <a:xfrm>
              <a:off x="5143" y="1665"/>
              <a:ext cx="96" cy="96"/>
              <a:chOff x="2256" y="1488"/>
              <a:chExt cx="96" cy="96"/>
            </a:xfrm>
          </p:grpSpPr>
          <p:sp>
            <p:nvSpPr>
              <p:cNvPr id="8237" name="Line 44"/>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8" name="Line 45"/>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9" name="Group 46"/>
            <p:cNvGrpSpPr>
              <a:grpSpLocks/>
            </p:cNvGrpSpPr>
            <p:nvPr/>
          </p:nvGrpSpPr>
          <p:grpSpPr bwMode="auto">
            <a:xfrm>
              <a:off x="5143" y="2001"/>
              <a:ext cx="96" cy="96"/>
              <a:chOff x="2256" y="1488"/>
              <a:chExt cx="96" cy="96"/>
            </a:xfrm>
          </p:grpSpPr>
          <p:sp>
            <p:nvSpPr>
              <p:cNvPr id="8235" name="Line 47"/>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6" name="Line 48"/>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20" name="Group 49"/>
            <p:cNvGrpSpPr>
              <a:grpSpLocks/>
            </p:cNvGrpSpPr>
            <p:nvPr/>
          </p:nvGrpSpPr>
          <p:grpSpPr bwMode="auto">
            <a:xfrm>
              <a:off x="5143" y="2385"/>
              <a:ext cx="96" cy="96"/>
              <a:chOff x="2256" y="1488"/>
              <a:chExt cx="96" cy="96"/>
            </a:xfrm>
          </p:grpSpPr>
          <p:sp>
            <p:nvSpPr>
              <p:cNvPr id="8233" name="Line 50"/>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4" name="Line 51"/>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21" name="Group 52"/>
            <p:cNvGrpSpPr>
              <a:grpSpLocks/>
            </p:cNvGrpSpPr>
            <p:nvPr/>
          </p:nvGrpSpPr>
          <p:grpSpPr bwMode="auto">
            <a:xfrm>
              <a:off x="5143" y="2769"/>
              <a:ext cx="96" cy="96"/>
              <a:chOff x="2256" y="1488"/>
              <a:chExt cx="96" cy="96"/>
            </a:xfrm>
          </p:grpSpPr>
          <p:sp>
            <p:nvSpPr>
              <p:cNvPr id="8231" name="Line 53"/>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2" name="Line 54"/>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22" name="Group 55"/>
            <p:cNvGrpSpPr>
              <a:grpSpLocks/>
            </p:cNvGrpSpPr>
            <p:nvPr/>
          </p:nvGrpSpPr>
          <p:grpSpPr bwMode="auto">
            <a:xfrm>
              <a:off x="5143" y="3153"/>
              <a:ext cx="96" cy="96"/>
              <a:chOff x="2256" y="1488"/>
              <a:chExt cx="96" cy="96"/>
            </a:xfrm>
          </p:grpSpPr>
          <p:sp>
            <p:nvSpPr>
              <p:cNvPr id="8229" name="Line 56"/>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0" name="Line 57"/>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23" name="Group 58"/>
            <p:cNvGrpSpPr>
              <a:grpSpLocks/>
            </p:cNvGrpSpPr>
            <p:nvPr/>
          </p:nvGrpSpPr>
          <p:grpSpPr bwMode="auto">
            <a:xfrm>
              <a:off x="4039" y="3153"/>
              <a:ext cx="96" cy="96"/>
              <a:chOff x="2256" y="1488"/>
              <a:chExt cx="96" cy="96"/>
            </a:xfrm>
          </p:grpSpPr>
          <p:sp>
            <p:nvSpPr>
              <p:cNvPr id="8227" name="Line 59"/>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8" name="Line 60"/>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24" name="Group 61"/>
            <p:cNvGrpSpPr>
              <a:grpSpLocks/>
            </p:cNvGrpSpPr>
            <p:nvPr/>
          </p:nvGrpSpPr>
          <p:grpSpPr bwMode="auto">
            <a:xfrm>
              <a:off x="3463" y="3153"/>
              <a:ext cx="96" cy="96"/>
              <a:chOff x="2256" y="1488"/>
              <a:chExt cx="96" cy="96"/>
            </a:xfrm>
          </p:grpSpPr>
          <p:sp>
            <p:nvSpPr>
              <p:cNvPr id="8225" name="Line 62"/>
              <p:cNvSpPr>
                <a:spLocks noChangeShapeType="1"/>
              </p:cNvSpPr>
              <p:nvPr/>
            </p:nvSpPr>
            <p:spPr bwMode="auto">
              <a:xfrm flipH="1">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Line 63"/>
              <p:cNvSpPr>
                <a:spLocks noChangeShapeType="1"/>
              </p:cNvSpPr>
              <p:nvPr/>
            </p:nvSpPr>
            <p:spPr bwMode="auto">
              <a:xfrm>
                <a:off x="2256" y="1488"/>
                <a:ext cx="96" cy="9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06592" name="Group 64"/>
          <p:cNvGrpSpPr>
            <a:grpSpLocks/>
          </p:cNvGrpSpPr>
          <p:nvPr/>
        </p:nvGrpSpPr>
        <p:grpSpPr bwMode="auto">
          <a:xfrm>
            <a:off x="4435475" y="4941888"/>
            <a:ext cx="247650" cy="228600"/>
            <a:chOff x="4032" y="3552"/>
            <a:chExt cx="576" cy="576"/>
          </a:xfrm>
        </p:grpSpPr>
        <p:sp>
          <p:nvSpPr>
            <p:cNvPr id="8202" name="Oval 65"/>
            <p:cNvSpPr>
              <a:spLocks noChangeArrowheads="1"/>
            </p:cNvSpPr>
            <p:nvPr/>
          </p:nvSpPr>
          <p:spPr bwMode="auto">
            <a:xfrm>
              <a:off x="4032" y="3552"/>
              <a:ext cx="576" cy="576"/>
            </a:xfrm>
            <a:prstGeom prst="ellipse">
              <a:avLst/>
            </a:prstGeom>
            <a:solidFill>
              <a:schemeClr val="bg1"/>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Line 66"/>
            <p:cNvSpPr>
              <a:spLocks noChangeShapeType="1"/>
            </p:cNvSpPr>
            <p:nvPr/>
          </p:nvSpPr>
          <p:spPr bwMode="auto">
            <a:xfrm>
              <a:off x="4032" y="3840"/>
              <a:ext cx="57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4" name="Line 67"/>
            <p:cNvSpPr>
              <a:spLocks noChangeShapeType="1"/>
            </p:cNvSpPr>
            <p:nvPr/>
          </p:nvSpPr>
          <p:spPr bwMode="auto">
            <a:xfrm>
              <a:off x="4320" y="3552"/>
              <a:ext cx="0" cy="576"/>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6596" name="Group 68"/>
          <p:cNvGrpSpPr>
            <a:grpSpLocks/>
          </p:cNvGrpSpPr>
          <p:nvPr/>
        </p:nvGrpSpPr>
        <p:grpSpPr bwMode="auto">
          <a:xfrm>
            <a:off x="4551363" y="2420938"/>
            <a:ext cx="401637" cy="2520950"/>
            <a:chOff x="4377" y="1661"/>
            <a:chExt cx="234" cy="1588"/>
          </a:xfrm>
        </p:grpSpPr>
        <p:sp>
          <p:nvSpPr>
            <p:cNvPr id="8200" name="Line 69"/>
            <p:cNvSpPr>
              <a:spLocks noChangeShapeType="1"/>
            </p:cNvSpPr>
            <p:nvPr/>
          </p:nvSpPr>
          <p:spPr bwMode="auto">
            <a:xfrm flipV="1">
              <a:off x="4377" y="1661"/>
              <a:ext cx="0" cy="158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1" name="Text Box 70"/>
            <p:cNvSpPr txBox="1">
              <a:spLocks noChangeArrowheads="1"/>
            </p:cNvSpPr>
            <p:nvPr/>
          </p:nvSpPr>
          <p:spPr bwMode="auto">
            <a:xfrm>
              <a:off x="4410" y="2202"/>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en-US" altLang="zh-CN" sz="3200" b="0">
                  <a:solidFill>
                    <a:srgbClr val="0000FF"/>
                  </a:solidFill>
                  <a:latin typeface="Times New Roman" pitchFamily="18" charset="0"/>
                  <a:ea typeface="宋体" pitchFamily="2" charset="-122"/>
                </a:rPr>
                <a:t>I</a:t>
              </a:r>
            </a:p>
          </p:txBody>
        </p:sp>
      </p:grpSp>
      <p:sp>
        <p:nvSpPr>
          <p:cNvPr id="8198" name="Text Box 71"/>
          <p:cNvSpPr txBox="1">
            <a:spLocks noChangeArrowheads="1"/>
          </p:cNvSpPr>
          <p:nvPr/>
        </p:nvSpPr>
        <p:spPr bwMode="auto">
          <a:xfrm>
            <a:off x="350838" y="188913"/>
            <a:ext cx="3743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endParaRPr kumimoji="0" lang="zh-CN" altLang="en-US" sz="2800" b="0">
              <a:solidFill>
                <a:schemeClr val="tx1"/>
              </a:solidFill>
              <a:ea typeface="宋体" pitchFamily="2" charset="-122"/>
            </a:endParaRPr>
          </a:p>
        </p:txBody>
      </p:sp>
      <p:sp>
        <p:nvSpPr>
          <p:cNvPr id="406600" name="Rectangle 72"/>
          <p:cNvSpPr>
            <a:spLocks noChangeArrowheads="1"/>
          </p:cNvSpPr>
          <p:nvPr/>
        </p:nvSpPr>
        <p:spPr bwMode="auto">
          <a:xfrm>
            <a:off x="273050" y="333375"/>
            <a:ext cx="3267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defRPr/>
            </a:pPr>
            <a:r>
              <a:rPr lang="zh-CN" altLang="en-US">
                <a:solidFill>
                  <a:srgbClr val="3333FF"/>
                </a:solidFill>
                <a:effectLst>
                  <a:outerShdw blurRad="38100" dist="38100" dir="2700000" algn="tl">
                    <a:srgbClr val="C0C0C0"/>
                  </a:outerShdw>
                </a:effectLst>
                <a:ea typeface="黑体" pitchFamily="2" charset="-122"/>
              </a:rPr>
              <a:t>推理与猜想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065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65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65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3.05556E-6 -3.4104E-6 L -0.00191 -0.43052 " pathEditMode="relative" rAng="0" ptsTypes="AA">
                                      <p:cBhvr>
                                        <p:cTn id="18" dur="1000" fill="hold"/>
                                        <p:tgtEl>
                                          <p:spTgt spid="406592"/>
                                        </p:tgtEl>
                                        <p:attrNameLst>
                                          <p:attrName>ppt_x</p:attrName>
                                          <p:attrName>ppt_y</p:attrName>
                                        </p:attrNameLst>
                                      </p:cBhvr>
                                      <p:rCtr x="-104" y="-21526"/>
                                    </p:animMotion>
                                  </p:childTnLst>
                                </p:cTn>
                              </p:par>
                              <p:par>
                                <p:cTn id="19" presetID="1" presetClass="entr" presetSubtype="0" fill="hold" nodeType="withEffect">
                                  <p:stCondLst>
                                    <p:cond delay="0"/>
                                  </p:stCondLst>
                                  <p:childTnLst>
                                    <p:set>
                                      <p:cBhvr>
                                        <p:cTn id="20" dur="1" fill="hold">
                                          <p:stCondLst>
                                            <p:cond delay="0"/>
                                          </p:stCondLst>
                                        </p:cTn>
                                        <p:tgtEl>
                                          <p:spTgt spid="406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orent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692150"/>
            <a:ext cx="4202113"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3"/>
          <p:cNvSpPr txBox="1">
            <a:spLocks noChangeArrowheads="1"/>
          </p:cNvSpPr>
          <p:nvPr/>
        </p:nvSpPr>
        <p:spPr bwMode="auto">
          <a:xfrm>
            <a:off x="6669088" y="1196975"/>
            <a:ext cx="858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endParaRPr kumimoji="0" lang="zh-CN" altLang="en-US" sz="1800" b="0">
              <a:solidFill>
                <a:schemeClr val="tx1"/>
              </a:solidFill>
              <a:ea typeface="宋体" pitchFamily="2" charset="-122"/>
            </a:endParaRPr>
          </a:p>
        </p:txBody>
      </p:sp>
      <p:sp>
        <p:nvSpPr>
          <p:cNvPr id="9220" name="Text Box 4"/>
          <p:cNvSpPr txBox="1">
            <a:spLocks noChangeArrowheads="1"/>
          </p:cNvSpPr>
          <p:nvPr/>
        </p:nvSpPr>
        <p:spPr bwMode="auto">
          <a:xfrm>
            <a:off x="495300" y="6308725"/>
            <a:ext cx="462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2400">
                <a:solidFill>
                  <a:schemeClr val="tx1"/>
                </a:solidFill>
                <a:latin typeface="黑体" pitchFamily="2" charset="-122"/>
                <a:ea typeface="黑体" pitchFamily="2" charset="-122"/>
              </a:rPr>
              <a:t>洛伦兹（</a:t>
            </a:r>
            <a:r>
              <a:rPr kumimoji="0" lang="en-US" altLang="zh-CN" sz="2400">
                <a:solidFill>
                  <a:schemeClr val="tx1"/>
                </a:solidFill>
                <a:latin typeface="黑体" pitchFamily="2" charset="-122"/>
                <a:ea typeface="黑体" pitchFamily="2" charset="-122"/>
              </a:rPr>
              <a:t>1853</a:t>
            </a:r>
            <a:r>
              <a:rPr kumimoji="0" lang="en-US" altLang="zh-CN" sz="2400">
                <a:solidFill>
                  <a:schemeClr val="tx1"/>
                </a:solidFill>
                <a:ea typeface="黑体" pitchFamily="2" charset="-122"/>
              </a:rPr>
              <a:t>—</a:t>
            </a:r>
            <a:r>
              <a:rPr kumimoji="0" lang="en-US" altLang="zh-CN" sz="2400">
                <a:solidFill>
                  <a:schemeClr val="tx1"/>
                </a:solidFill>
                <a:latin typeface="黑体" pitchFamily="2" charset="-122"/>
                <a:ea typeface="黑体" pitchFamily="2" charset="-122"/>
              </a:rPr>
              <a:t>1928</a:t>
            </a:r>
            <a:r>
              <a:rPr kumimoji="0" lang="zh-CN" altLang="en-US" sz="2400">
                <a:solidFill>
                  <a:schemeClr val="tx1"/>
                </a:solidFill>
                <a:latin typeface="黑体" pitchFamily="2" charset="-122"/>
                <a:ea typeface="黑体" pitchFamily="2" charset="-122"/>
              </a:rPr>
              <a:t>）</a:t>
            </a:r>
          </a:p>
        </p:txBody>
      </p:sp>
      <p:sp>
        <p:nvSpPr>
          <p:cNvPr id="9221" name="Text Box 5"/>
          <p:cNvSpPr txBox="1">
            <a:spLocks noChangeArrowheads="1"/>
          </p:cNvSpPr>
          <p:nvPr/>
        </p:nvSpPr>
        <p:spPr bwMode="auto">
          <a:xfrm>
            <a:off x="5497513" y="949325"/>
            <a:ext cx="3900487"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2800">
                <a:solidFill>
                  <a:srgbClr val="0000FF"/>
                </a:solidFill>
                <a:latin typeface="黑体" pitchFamily="2" charset="-122"/>
                <a:ea typeface="黑体" pitchFamily="2" charset="-122"/>
              </a:rPr>
              <a:t>    洛伦兹是荷兰物理学家、数学家，</a:t>
            </a:r>
            <a:r>
              <a:rPr kumimoji="0" lang="en-US" altLang="zh-CN" sz="2800">
                <a:solidFill>
                  <a:srgbClr val="0000FF"/>
                </a:solidFill>
                <a:latin typeface="黑体" pitchFamily="2" charset="-122"/>
                <a:ea typeface="黑体" pitchFamily="2" charset="-122"/>
              </a:rPr>
              <a:t>1853</a:t>
            </a:r>
            <a:r>
              <a:rPr kumimoji="0" lang="zh-CN" altLang="en-US" sz="2800">
                <a:solidFill>
                  <a:srgbClr val="0000FF"/>
                </a:solidFill>
                <a:latin typeface="黑体" pitchFamily="2" charset="-122"/>
                <a:ea typeface="黑体" pitchFamily="2" charset="-122"/>
              </a:rPr>
              <a:t>年</a:t>
            </a:r>
            <a:r>
              <a:rPr kumimoji="0" lang="en-US" altLang="zh-CN" sz="2800">
                <a:solidFill>
                  <a:srgbClr val="0000FF"/>
                </a:solidFill>
                <a:latin typeface="黑体" pitchFamily="2" charset="-122"/>
                <a:ea typeface="黑体" pitchFamily="2" charset="-122"/>
              </a:rPr>
              <a:t>7</a:t>
            </a:r>
            <a:r>
              <a:rPr kumimoji="0" lang="zh-CN" altLang="en-US" sz="2800">
                <a:solidFill>
                  <a:srgbClr val="0000FF"/>
                </a:solidFill>
                <a:latin typeface="黑体" pitchFamily="2" charset="-122"/>
                <a:ea typeface="黑体" pitchFamily="2" charset="-122"/>
              </a:rPr>
              <a:t>月</a:t>
            </a:r>
            <a:r>
              <a:rPr kumimoji="0" lang="en-US" altLang="zh-CN" sz="2800">
                <a:solidFill>
                  <a:srgbClr val="0000FF"/>
                </a:solidFill>
                <a:latin typeface="黑体" pitchFamily="2" charset="-122"/>
                <a:ea typeface="黑体" pitchFamily="2" charset="-122"/>
              </a:rPr>
              <a:t>18</a:t>
            </a:r>
            <a:r>
              <a:rPr kumimoji="0" lang="zh-CN" altLang="en-US" sz="2800">
                <a:solidFill>
                  <a:srgbClr val="0000FF"/>
                </a:solidFill>
                <a:latin typeface="黑体" pitchFamily="2" charset="-122"/>
                <a:ea typeface="黑体" pitchFamily="2" charset="-122"/>
              </a:rPr>
              <a:t>日生于阿纳姆。洛伦兹创立了经典电子论，提出了洛伦兹变换公式，</a:t>
            </a:r>
            <a:r>
              <a:rPr kumimoji="0" lang="en-US" altLang="zh-CN" sz="2800">
                <a:solidFill>
                  <a:srgbClr val="0000FF"/>
                </a:solidFill>
                <a:latin typeface="黑体" pitchFamily="2" charset="-122"/>
                <a:ea typeface="黑体" pitchFamily="2" charset="-122"/>
              </a:rPr>
              <a:t>1902</a:t>
            </a:r>
            <a:r>
              <a:rPr kumimoji="0" lang="zh-CN" altLang="en-US" sz="2800">
                <a:solidFill>
                  <a:srgbClr val="0000FF"/>
                </a:solidFill>
                <a:latin typeface="黑体" pitchFamily="2" charset="-122"/>
                <a:ea typeface="黑体" pitchFamily="2" charset="-122"/>
              </a:rPr>
              <a:t>年与其学生塞曼共同获得诺贝尔物理学奖。为纪念洛伦兹的卓著功勋，荷兰政府决定从</a:t>
            </a:r>
            <a:r>
              <a:rPr kumimoji="0" lang="en-US" altLang="zh-CN" sz="2800">
                <a:solidFill>
                  <a:srgbClr val="0000FF"/>
                </a:solidFill>
                <a:latin typeface="黑体" pitchFamily="2" charset="-122"/>
                <a:ea typeface="黑体" pitchFamily="2" charset="-122"/>
              </a:rPr>
              <a:t>1945</a:t>
            </a:r>
            <a:r>
              <a:rPr kumimoji="0" lang="zh-CN" altLang="en-US" sz="2800">
                <a:solidFill>
                  <a:srgbClr val="0000FF"/>
                </a:solidFill>
                <a:latin typeface="黑体" pitchFamily="2" charset="-122"/>
                <a:ea typeface="黑体" pitchFamily="2" charset="-122"/>
              </a:rPr>
              <a:t>年起，把他的生日定为</a:t>
            </a:r>
            <a:r>
              <a:rPr kumimoji="0" lang="zh-CN" altLang="en-US" sz="2800">
                <a:solidFill>
                  <a:srgbClr val="0000FF"/>
                </a:solidFill>
                <a:ea typeface="黑体" pitchFamily="2" charset="-122"/>
              </a:rPr>
              <a:t>“</a:t>
            </a:r>
            <a:r>
              <a:rPr kumimoji="0" lang="zh-CN" altLang="en-US" sz="2800">
                <a:solidFill>
                  <a:srgbClr val="0000FF"/>
                </a:solidFill>
                <a:latin typeface="黑体" pitchFamily="2" charset="-122"/>
                <a:ea typeface="黑体" pitchFamily="2" charset="-122"/>
              </a:rPr>
              <a:t>洛伦兹节</a:t>
            </a:r>
            <a:r>
              <a:rPr kumimoji="0" lang="zh-CN" altLang="en-US" sz="2800">
                <a:solidFill>
                  <a:srgbClr val="0000FF"/>
                </a:solidFill>
                <a:ea typeface="黑体" pitchFamily="2" charset="-122"/>
              </a:rPr>
              <a:t>”</a:t>
            </a:r>
            <a:r>
              <a:rPr kumimoji="0" lang="zh-CN" altLang="en-US" sz="2800">
                <a:solidFill>
                  <a:srgbClr val="0000FF"/>
                </a:solidFill>
                <a:latin typeface="黑体" pitchFamily="2" charset="-122"/>
                <a:ea typeface="黑体" pitchFamily="2" charset="-122"/>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5575" y="609600"/>
            <a:ext cx="8347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r>
              <a:rPr kumimoji="0" lang="zh-CN" altLang="en-US" sz="3200">
                <a:solidFill>
                  <a:schemeClr val="tx2"/>
                </a:solidFill>
                <a:ea typeface="黑体" pitchFamily="2" charset="-122"/>
                <a:cs typeface="宋体" pitchFamily="2" charset="-122"/>
              </a:rPr>
              <a:t>演示：阴极射线在磁场中的偏转</a:t>
            </a:r>
          </a:p>
        </p:txBody>
      </p:sp>
      <p:sp>
        <p:nvSpPr>
          <p:cNvPr id="408579" name="Text Box 3"/>
          <p:cNvSpPr txBox="1">
            <a:spLocks noChangeArrowheads="1"/>
          </p:cNvSpPr>
          <p:nvPr/>
        </p:nvSpPr>
        <p:spPr bwMode="auto">
          <a:xfrm>
            <a:off x="165100" y="1219200"/>
            <a:ext cx="974090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lnSpc>
                <a:spcPct val="120000"/>
              </a:lnSpc>
            </a:pPr>
            <a:r>
              <a:rPr kumimoji="0" lang="en-US" altLang="zh-CN" sz="2800">
                <a:solidFill>
                  <a:srgbClr val="000404"/>
                </a:solidFill>
                <a:latin typeface="黑体" pitchFamily="2" charset="-122"/>
                <a:ea typeface="黑体" pitchFamily="2" charset="-122"/>
              </a:rPr>
              <a:t>1</a:t>
            </a:r>
            <a:r>
              <a:rPr kumimoji="0" lang="zh-CN" altLang="en-US" sz="2800">
                <a:solidFill>
                  <a:srgbClr val="000404"/>
                </a:solidFill>
                <a:latin typeface="黑体" pitchFamily="2" charset="-122"/>
                <a:ea typeface="黑体" pitchFamily="2" charset="-122"/>
              </a:rPr>
              <a:t>、没有磁场时，接通高压电源可以观察到什么现象。</a:t>
            </a:r>
          </a:p>
          <a:p>
            <a:pPr eaLnBrk="1" hangingPunct="1">
              <a:lnSpc>
                <a:spcPct val="120000"/>
              </a:lnSpc>
            </a:pPr>
            <a:r>
              <a:rPr kumimoji="0" lang="en-US" altLang="zh-CN" sz="2800">
                <a:solidFill>
                  <a:srgbClr val="000404"/>
                </a:solidFill>
                <a:latin typeface="黑体" pitchFamily="2" charset="-122"/>
                <a:ea typeface="黑体" pitchFamily="2" charset="-122"/>
              </a:rPr>
              <a:t>2</a:t>
            </a:r>
            <a:r>
              <a:rPr kumimoji="0" lang="zh-CN" altLang="en-US" sz="2800">
                <a:solidFill>
                  <a:srgbClr val="000404"/>
                </a:solidFill>
                <a:latin typeface="黑体" pitchFamily="2" charset="-122"/>
                <a:ea typeface="黑体" pitchFamily="2" charset="-122"/>
              </a:rPr>
              <a:t>、光束实质上是什么？</a:t>
            </a:r>
          </a:p>
          <a:p>
            <a:pPr eaLnBrk="1" hangingPunct="1">
              <a:lnSpc>
                <a:spcPct val="120000"/>
              </a:lnSpc>
            </a:pPr>
            <a:r>
              <a:rPr kumimoji="0" lang="en-US" altLang="zh-CN" sz="2800">
                <a:solidFill>
                  <a:srgbClr val="000404"/>
                </a:solidFill>
                <a:latin typeface="黑体" pitchFamily="2" charset="-122"/>
                <a:ea typeface="黑体" pitchFamily="2" charset="-122"/>
              </a:rPr>
              <a:t>3</a:t>
            </a:r>
            <a:r>
              <a:rPr kumimoji="0" lang="zh-CN" altLang="en-US" sz="2800">
                <a:solidFill>
                  <a:srgbClr val="000404"/>
                </a:solidFill>
                <a:latin typeface="黑体" pitchFamily="2" charset="-122"/>
                <a:ea typeface="黑体" pitchFamily="2" charset="-122"/>
              </a:rPr>
              <a:t>、若在电子束的路径上加磁场，可以观察到什么现象？</a:t>
            </a:r>
          </a:p>
          <a:p>
            <a:pPr eaLnBrk="1" hangingPunct="1">
              <a:lnSpc>
                <a:spcPct val="120000"/>
              </a:lnSpc>
            </a:pPr>
            <a:r>
              <a:rPr kumimoji="0" lang="en-US" altLang="zh-CN" sz="2800">
                <a:solidFill>
                  <a:srgbClr val="000404"/>
                </a:solidFill>
                <a:latin typeface="黑体" pitchFamily="2" charset="-122"/>
                <a:ea typeface="黑体" pitchFamily="2" charset="-122"/>
              </a:rPr>
              <a:t>4</a:t>
            </a:r>
            <a:r>
              <a:rPr kumimoji="0" lang="zh-CN" altLang="en-US" sz="2800">
                <a:solidFill>
                  <a:srgbClr val="000404"/>
                </a:solidFill>
                <a:latin typeface="黑体" pitchFamily="2" charset="-122"/>
                <a:ea typeface="黑体" pitchFamily="2" charset="-122"/>
              </a:rPr>
              <a:t>、改变磁场的方向，通过观查从而判断运动的电子在各个方向磁场中的受力方向。</a:t>
            </a:r>
          </a:p>
        </p:txBody>
      </p:sp>
      <p:pic>
        <p:nvPicPr>
          <p:cNvPr id="408580" name="Picture 4">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638" y="4076700"/>
            <a:ext cx="50831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08579">
                                            <p:txEl>
                                              <p:pRg st="0" end="0"/>
                                            </p:txEl>
                                          </p:spTgt>
                                        </p:tgtEl>
                                        <p:attrNameLst>
                                          <p:attrName>style.visibility</p:attrName>
                                        </p:attrNameLst>
                                      </p:cBhvr>
                                      <p:to>
                                        <p:strVal val="visible"/>
                                      </p:to>
                                    </p:set>
                                    <p:anim calcmode="discrete" valueType="clr">
                                      <p:cBhvr override="childStyle">
                                        <p:cTn id="7" dur="80"/>
                                        <p:tgtEl>
                                          <p:spTgt spid="40857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857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0857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08579">
                                            <p:txEl>
                                              <p:pRg st="1" end="1"/>
                                            </p:txEl>
                                          </p:spTgt>
                                        </p:tgtEl>
                                        <p:attrNameLst>
                                          <p:attrName>style.visibility</p:attrName>
                                        </p:attrNameLst>
                                      </p:cBhvr>
                                      <p:to>
                                        <p:strVal val="visible"/>
                                      </p:to>
                                    </p:set>
                                    <p:anim calcmode="discrete" valueType="clr">
                                      <p:cBhvr override="childStyle">
                                        <p:cTn id="14" dur="80"/>
                                        <p:tgtEl>
                                          <p:spTgt spid="40857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0857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08579">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08579">
                                            <p:txEl>
                                              <p:pRg st="2" end="2"/>
                                            </p:txEl>
                                          </p:spTgt>
                                        </p:tgtEl>
                                        <p:attrNameLst>
                                          <p:attrName>style.visibility</p:attrName>
                                        </p:attrNameLst>
                                      </p:cBhvr>
                                      <p:to>
                                        <p:strVal val="visible"/>
                                      </p:to>
                                    </p:set>
                                    <p:anim calcmode="discrete" valueType="clr">
                                      <p:cBhvr override="childStyle">
                                        <p:cTn id="21" dur="80"/>
                                        <p:tgtEl>
                                          <p:spTgt spid="40857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08579">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408579">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408579">
                                            <p:txEl>
                                              <p:pRg st="3" end="3"/>
                                            </p:txEl>
                                          </p:spTgt>
                                        </p:tgtEl>
                                        <p:attrNameLst>
                                          <p:attrName>style.visibility</p:attrName>
                                        </p:attrNameLst>
                                      </p:cBhvr>
                                      <p:to>
                                        <p:strVal val="visible"/>
                                      </p:to>
                                    </p:set>
                                    <p:anim calcmode="discrete" valueType="clr">
                                      <p:cBhvr override="childStyle">
                                        <p:cTn id="28" dur="80"/>
                                        <p:tgtEl>
                                          <p:spTgt spid="40857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408579">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408579">
                                            <p:txEl>
                                              <p:pRg st="3" end="3"/>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8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Text Box 3"/>
          <p:cNvSpPr txBox="1">
            <a:spLocks noChangeArrowheads="1"/>
          </p:cNvSpPr>
          <p:nvPr/>
        </p:nvSpPr>
        <p:spPr bwMode="auto">
          <a:xfrm>
            <a:off x="819150" y="836613"/>
            <a:ext cx="850265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0"/>
              </a:spcBef>
              <a:defRPr/>
            </a:pPr>
            <a:r>
              <a:rPr lang="en-US" altLang="zh-CN">
                <a:solidFill>
                  <a:srgbClr val="3333FF"/>
                </a:solidFill>
                <a:effectLst>
                  <a:outerShdw blurRad="38100" dist="38100" dir="2700000" algn="tl">
                    <a:srgbClr val="C0C0C0"/>
                  </a:outerShdw>
                </a:effectLst>
                <a:latin typeface="Times New Roman" pitchFamily="18" charset="0"/>
                <a:ea typeface="楷体_GB2312" pitchFamily="49" charset="-122"/>
              </a:rPr>
              <a:t>【</a:t>
            </a:r>
            <a:r>
              <a:rPr lang="zh-CN" altLang="en-US">
                <a:solidFill>
                  <a:srgbClr val="0000FF"/>
                </a:solidFill>
                <a:effectLst>
                  <a:outerShdw blurRad="38100" dist="38100" dir="2700000" algn="tl">
                    <a:srgbClr val="C0C0C0"/>
                  </a:outerShdw>
                </a:effectLst>
                <a:ea typeface="宋体" pitchFamily="2" charset="-122"/>
              </a:rPr>
              <a:t>实验现象</a:t>
            </a:r>
            <a:r>
              <a:rPr lang="zh-CN" altLang="en-US">
                <a:solidFill>
                  <a:schemeClr val="tx1"/>
                </a:solidFill>
                <a:effectLst>
                  <a:outerShdw blurRad="38100" dist="38100" dir="2700000" algn="tl">
                    <a:srgbClr val="C0C0C0"/>
                  </a:outerShdw>
                </a:effectLst>
                <a:ea typeface="宋体" pitchFamily="2" charset="-122"/>
              </a:rPr>
              <a:t> </a:t>
            </a:r>
            <a:r>
              <a:rPr lang="en-US" altLang="zh-CN">
                <a:solidFill>
                  <a:srgbClr val="3333FF"/>
                </a:solidFill>
                <a:effectLst>
                  <a:outerShdw blurRad="38100" dist="38100" dir="2700000" algn="tl">
                    <a:srgbClr val="C0C0C0"/>
                  </a:outerShdw>
                </a:effectLst>
                <a:latin typeface="Times New Roman" pitchFamily="18" charset="0"/>
                <a:ea typeface="楷体_GB2312" pitchFamily="49" charset="-122"/>
              </a:rPr>
              <a:t>】</a:t>
            </a:r>
          </a:p>
          <a:p>
            <a:pPr>
              <a:lnSpc>
                <a:spcPct val="130000"/>
              </a:lnSpc>
              <a:spcBef>
                <a:spcPct val="0"/>
              </a:spcBef>
              <a:defRPr/>
            </a:pPr>
            <a:r>
              <a:rPr lang="zh-CN" altLang="en-US">
                <a:solidFill>
                  <a:schemeClr val="tx1"/>
                </a:solidFill>
                <a:effectLst>
                  <a:outerShdw blurRad="38100" dist="38100" dir="2700000" algn="tl">
                    <a:srgbClr val="C0C0C0"/>
                  </a:outerShdw>
                </a:effectLst>
                <a:ea typeface="宋体" pitchFamily="2" charset="-122"/>
              </a:rPr>
              <a:t>在没有外磁场时，电子束沿直线运动，将磁铁靠近阴极射线管，发现电子束运动轨迹发生了弯曲。 </a:t>
            </a:r>
            <a:endParaRPr lang="zh-CN" altLang="en-US">
              <a:effectLst>
                <a:outerShdw blurRad="38100" dist="38100" dir="2700000" algn="tl">
                  <a:srgbClr val="C0C0C0"/>
                </a:outerShdw>
              </a:effectLst>
              <a:latin typeface="Times New Roman" pitchFamily="18" charset="0"/>
              <a:ea typeface="楷体_GB2312" pitchFamily="49" charset="-122"/>
            </a:endParaRPr>
          </a:p>
          <a:p>
            <a:pPr>
              <a:lnSpc>
                <a:spcPct val="130000"/>
              </a:lnSpc>
              <a:spcBef>
                <a:spcPct val="0"/>
              </a:spcBef>
              <a:defRPr/>
            </a:pPr>
            <a:r>
              <a:rPr lang="en-US" altLang="zh-CN">
                <a:solidFill>
                  <a:srgbClr val="3333FF"/>
                </a:solidFill>
                <a:effectLst>
                  <a:outerShdw blurRad="38100" dist="38100" dir="2700000" algn="tl">
                    <a:srgbClr val="C0C0C0"/>
                  </a:outerShdw>
                </a:effectLst>
                <a:ea typeface="宋体" pitchFamily="2" charset="-122"/>
              </a:rPr>
              <a:t>【</a:t>
            </a:r>
            <a:r>
              <a:rPr lang="zh-CN" altLang="en-US">
                <a:solidFill>
                  <a:srgbClr val="0000FF"/>
                </a:solidFill>
                <a:effectLst>
                  <a:outerShdw blurRad="38100" dist="38100" dir="2700000" algn="tl">
                    <a:srgbClr val="C0C0C0"/>
                  </a:outerShdw>
                </a:effectLst>
                <a:ea typeface="宋体" pitchFamily="2" charset="-122"/>
              </a:rPr>
              <a:t>实验结论</a:t>
            </a:r>
            <a:r>
              <a:rPr lang="zh-CN" altLang="en-US">
                <a:solidFill>
                  <a:schemeClr val="tx1"/>
                </a:solidFill>
                <a:effectLst>
                  <a:outerShdw blurRad="38100" dist="38100" dir="2700000" algn="tl">
                    <a:srgbClr val="C0C0C0"/>
                  </a:outerShdw>
                </a:effectLst>
                <a:ea typeface="宋体" pitchFamily="2" charset="-122"/>
              </a:rPr>
              <a:t> </a:t>
            </a:r>
            <a:r>
              <a:rPr lang="en-US" altLang="zh-CN">
                <a:solidFill>
                  <a:srgbClr val="3333FF"/>
                </a:solidFill>
                <a:effectLst>
                  <a:outerShdw blurRad="38100" dist="38100" dir="2700000" algn="tl">
                    <a:srgbClr val="C0C0C0"/>
                  </a:outerShdw>
                </a:effectLst>
                <a:ea typeface="宋体" pitchFamily="2" charset="-122"/>
              </a:rPr>
              <a:t>】</a:t>
            </a:r>
            <a:endParaRPr lang="en-US" altLang="zh-CN">
              <a:solidFill>
                <a:schemeClr val="tx1"/>
              </a:solidFill>
              <a:effectLst>
                <a:outerShdw blurRad="38100" dist="38100" dir="2700000" algn="tl">
                  <a:srgbClr val="C0C0C0"/>
                </a:outerShdw>
              </a:effectLst>
              <a:latin typeface="Times New Roman" pitchFamily="18" charset="0"/>
              <a:ea typeface="楷体_GB2312" pitchFamily="49" charset="-122"/>
            </a:endParaRPr>
          </a:p>
          <a:p>
            <a:pPr>
              <a:lnSpc>
                <a:spcPct val="130000"/>
              </a:lnSpc>
              <a:spcBef>
                <a:spcPct val="0"/>
              </a:spcBef>
              <a:defRPr/>
            </a:pPr>
            <a:r>
              <a:rPr lang="zh-CN" altLang="en-US">
                <a:solidFill>
                  <a:schemeClr val="tx1"/>
                </a:solidFill>
                <a:effectLst>
                  <a:outerShdw blurRad="38100" dist="38100" dir="2700000" algn="tl">
                    <a:srgbClr val="C0C0C0"/>
                  </a:outerShdw>
                </a:effectLst>
                <a:ea typeface="宋体" pitchFamily="2" charset="-122"/>
              </a:rPr>
              <a:t>磁场对运动电荷有力的作用。 </a:t>
            </a:r>
          </a:p>
        </p:txBody>
      </p:sp>
      <p:sp>
        <p:nvSpPr>
          <p:cNvPr id="436228" name="Text Box 4"/>
          <p:cNvSpPr txBox="1">
            <a:spLocks noChangeArrowheads="1"/>
          </p:cNvSpPr>
          <p:nvPr/>
        </p:nvSpPr>
        <p:spPr bwMode="auto">
          <a:xfrm>
            <a:off x="849313" y="5229225"/>
            <a:ext cx="8569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a:solidFill>
                  <a:srgbClr val="0000FF"/>
                </a:solidFill>
                <a:ea typeface="黑体" pitchFamily="2" charset="-122"/>
              </a:rPr>
              <a:t>磁场对运动电荷的作用力叫做</a:t>
            </a:r>
          </a:p>
        </p:txBody>
      </p:sp>
      <p:sp>
        <p:nvSpPr>
          <p:cNvPr id="436229" name="Text Box 5"/>
          <p:cNvSpPr txBox="1">
            <a:spLocks noChangeArrowheads="1"/>
          </p:cNvSpPr>
          <p:nvPr/>
        </p:nvSpPr>
        <p:spPr bwMode="auto">
          <a:xfrm>
            <a:off x="7040563" y="5229225"/>
            <a:ext cx="215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3600" b="1">
                <a:solidFill>
                  <a:schemeClr val="accent2"/>
                </a:solidFill>
                <a:latin typeface="Arial" charset="0"/>
                <a:ea typeface="华文中宋" pitchFamily="2" charset="-122"/>
              </a:defRPr>
            </a:lvl1pPr>
            <a:lvl2pPr marL="742950" indent="-285750" eaLnBrk="0" hangingPunct="0">
              <a:defRPr kumimoji="1" sz="3600" b="1">
                <a:solidFill>
                  <a:schemeClr val="accent2"/>
                </a:solidFill>
                <a:latin typeface="Arial" charset="0"/>
                <a:ea typeface="华文中宋" pitchFamily="2" charset="-122"/>
              </a:defRPr>
            </a:lvl2pPr>
            <a:lvl3pPr marL="1143000" indent="-228600" eaLnBrk="0" hangingPunct="0">
              <a:defRPr kumimoji="1" sz="3600" b="1">
                <a:solidFill>
                  <a:schemeClr val="accent2"/>
                </a:solidFill>
                <a:latin typeface="Arial" charset="0"/>
                <a:ea typeface="华文中宋" pitchFamily="2" charset="-122"/>
              </a:defRPr>
            </a:lvl3pPr>
            <a:lvl4pPr marL="1600200" indent="-228600" eaLnBrk="0" hangingPunct="0">
              <a:defRPr kumimoji="1" sz="3600" b="1">
                <a:solidFill>
                  <a:schemeClr val="accent2"/>
                </a:solidFill>
                <a:latin typeface="Arial" charset="0"/>
                <a:ea typeface="华文中宋" pitchFamily="2" charset="-122"/>
              </a:defRPr>
            </a:lvl4pPr>
            <a:lvl5pPr marL="2057400" indent="-228600" eaLnBrk="0" hangingPunct="0">
              <a:defRPr kumimoji="1" sz="3600" b="1">
                <a:solidFill>
                  <a:schemeClr val="accent2"/>
                </a:solidFill>
                <a:latin typeface="Arial" charset="0"/>
                <a:ea typeface="华文中宋" pitchFamily="2" charset="-122"/>
              </a:defRPr>
            </a:lvl5pPr>
            <a:lvl6pPr marL="2514600" indent="-228600" eaLnBrk="0" fontAlgn="base" hangingPunct="0">
              <a:spcBef>
                <a:spcPct val="50000"/>
              </a:spcBef>
              <a:spcAft>
                <a:spcPct val="0"/>
              </a:spcAft>
              <a:defRPr kumimoji="1" sz="3600" b="1">
                <a:solidFill>
                  <a:schemeClr val="accent2"/>
                </a:solidFill>
                <a:latin typeface="Arial" charset="0"/>
                <a:ea typeface="华文中宋" pitchFamily="2" charset="-122"/>
              </a:defRPr>
            </a:lvl6pPr>
            <a:lvl7pPr marL="2971800" indent="-228600" eaLnBrk="0" fontAlgn="base" hangingPunct="0">
              <a:spcBef>
                <a:spcPct val="50000"/>
              </a:spcBef>
              <a:spcAft>
                <a:spcPct val="0"/>
              </a:spcAft>
              <a:defRPr kumimoji="1" sz="3600" b="1">
                <a:solidFill>
                  <a:schemeClr val="accent2"/>
                </a:solidFill>
                <a:latin typeface="Arial" charset="0"/>
                <a:ea typeface="华文中宋" pitchFamily="2" charset="-122"/>
              </a:defRPr>
            </a:lvl7pPr>
            <a:lvl8pPr marL="3429000" indent="-228600" eaLnBrk="0" fontAlgn="base" hangingPunct="0">
              <a:spcBef>
                <a:spcPct val="50000"/>
              </a:spcBef>
              <a:spcAft>
                <a:spcPct val="0"/>
              </a:spcAft>
              <a:defRPr kumimoji="1" sz="3600" b="1">
                <a:solidFill>
                  <a:schemeClr val="accent2"/>
                </a:solidFill>
                <a:latin typeface="Arial" charset="0"/>
                <a:ea typeface="华文中宋" pitchFamily="2" charset="-122"/>
              </a:defRPr>
            </a:lvl8pPr>
            <a:lvl9pPr marL="3886200" indent="-228600" eaLnBrk="0" fontAlgn="base" hangingPunct="0">
              <a:spcBef>
                <a:spcPct val="50000"/>
              </a:spcBef>
              <a:spcAft>
                <a:spcPct val="0"/>
              </a:spcAft>
              <a:defRPr kumimoji="1" sz="3600" b="1">
                <a:solidFill>
                  <a:schemeClr val="accent2"/>
                </a:solidFill>
                <a:latin typeface="Arial" charset="0"/>
                <a:ea typeface="华文中宋" pitchFamily="2" charset="-122"/>
              </a:defRPr>
            </a:lvl9pPr>
          </a:lstStyle>
          <a:p>
            <a:pPr eaLnBrk="1" hangingPunct="1">
              <a:spcBef>
                <a:spcPct val="0"/>
              </a:spcBef>
            </a:pPr>
            <a:r>
              <a:rPr kumimoji="0" lang="zh-CN" altLang="en-US">
                <a:solidFill>
                  <a:srgbClr val="FF5050"/>
                </a:solidFill>
                <a:ea typeface="黑体" pitchFamily="2" charset="-122"/>
              </a:rPr>
              <a:t>洛伦兹力</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animEffect transition="in" filter="wipe(left)">
                                      <p:cBhvr>
                                        <p:cTn id="7" dur="500"/>
                                        <p:tgtEl>
                                          <p:spTgt spid="4362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6227">
                                            <p:txEl>
                                              <p:pRg st="1" end="1"/>
                                            </p:txEl>
                                          </p:spTgt>
                                        </p:tgtEl>
                                        <p:attrNameLst>
                                          <p:attrName>style.visibility</p:attrName>
                                        </p:attrNameLst>
                                      </p:cBhvr>
                                      <p:to>
                                        <p:strVal val="visible"/>
                                      </p:to>
                                    </p:set>
                                    <p:animEffect transition="in" filter="wipe(left)">
                                      <p:cBhvr>
                                        <p:cTn id="12" dur="500"/>
                                        <p:tgtEl>
                                          <p:spTgt spid="436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6227">
                                            <p:txEl>
                                              <p:pRg st="2" end="2"/>
                                            </p:txEl>
                                          </p:spTgt>
                                        </p:tgtEl>
                                        <p:attrNameLst>
                                          <p:attrName>style.visibility</p:attrName>
                                        </p:attrNameLst>
                                      </p:cBhvr>
                                      <p:to>
                                        <p:strVal val="visible"/>
                                      </p:to>
                                    </p:set>
                                    <p:animEffect transition="in" filter="wipe(left)">
                                      <p:cBhvr>
                                        <p:cTn id="17" dur="500"/>
                                        <p:tgtEl>
                                          <p:spTgt spid="4362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6227">
                                            <p:txEl>
                                              <p:pRg st="3" end="3"/>
                                            </p:txEl>
                                          </p:spTgt>
                                        </p:tgtEl>
                                        <p:attrNameLst>
                                          <p:attrName>style.visibility</p:attrName>
                                        </p:attrNameLst>
                                      </p:cBhvr>
                                      <p:to>
                                        <p:strVal val="visible"/>
                                      </p:to>
                                    </p:set>
                                    <p:animEffect transition="in" filter="wipe(left)">
                                      <p:cBhvr>
                                        <p:cTn id="22" dur="500"/>
                                        <p:tgtEl>
                                          <p:spTgt spid="4362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62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62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8" grpId="0"/>
      <p:bldP spid="436229" grpId="0" build="allAtOnce"/>
    </p:bldLst>
  </p:timing>
</p:sld>
</file>

<file path=ppt/theme/theme1.xml><?xml version="1.0" encoding="utf-8"?>
<a:theme xmlns:a="http://schemas.openxmlformats.org/drawingml/2006/main" name="东方纹理图案设计模板">
  <a:themeElements>
    <a:clrScheme name="东方纹理图案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东方纹理图案设计模板">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3600" b="1" i="0" u="none" strike="noStrike" cap="none" normalizeH="0" baseline="0" smtClean="0">
            <a:ln>
              <a:noFill/>
            </a:ln>
            <a:solidFill>
              <a:schemeClr val="accent2"/>
            </a:solidFill>
            <a:effectLst/>
            <a:latin typeface="Arial" charset="0"/>
            <a:ea typeface="华文中宋"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ja-JP" altLang="en-US" sz="3600" b="1" i="0" u="none" strike="noStrike" cap="none" normalizeH="0" baseline="0" smtClean="0">
            <a:ln>
              <a:noFill/>
            </a:ln>
            <a:solidFill>
              <a:schemeClr val="accent2"/>
            </a:solidFill>
            <a:effectLst/>
            <a:latin typeface="Arial" charset="0"/>
            <a:ea typeface="华文中宋" pitchFamily="2" charset="-122"/>
          </a:defRPr>
        </a:defPPr>
      </a:lstStyle>
    </a:lnDef>
  </a:objectDefaults>
  <a:extraClrSchemeLst>
    <a:extraClrScheme>
      <a:clrScheme name="东方纹理图案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东方纹理图案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东方纹理图案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东方纹理图案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东方纹理图案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东方纹理图案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东方纹理图案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东方纹理图案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东方纹理图案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东方纹理图案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东方纹理图案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东方纹理图案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TotalTime>
  <Words>1610</Words>
  <Application>Microsoft Office PowerPoint</Application>
  <PresentationFormat>A4 纸张(210x297 毫米)</PresentationFormat>
  <Paragraphs>172</Paragraphs>
  <Slides>30</Slides>
  <Notes>0</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Arial</vt:lpstr>
      <vt:lpstr>华文中宋</vt:lpstr>
      <vt:lpstr>MS PGothic</vt:lpstr>
      <vt:lpstr>宋体</vt:lpstr>
      <vt:lpstr>Tahoma</vt:lpstr>
      <vt:lpstr>Times New Roman</vt:lpstr>
      <vt:lpstr>楷体_GB2312</vt:lpstr>
      <vt:lpstr>黑体</vt:lpstr>
      <vt:lpstr>华文隶书</vt:lpstr>
      <vt:lpstr>东方纹理图案设计模板</vt:lpstr>
      <vt:lpstr>MathType 5.0 Equation</vt:lpstr>
      <vt:lpstr>PowerPoint 演示文稿</vt:lpstr>
      <vt:lpstr>PowerPoint 演示文稿</vt:lpstr>
      <vt:lpstr>PowerPoint 演示文稿</vt:lpstr>
      <vt:lpstr>PowerPoint 演示文稿</vt:lpstr>
      <vt:lpstr>PowerPoint 演示文稿</vt:lpstr>
      <vt:lpstr>运动电荷在磁场中会受到作用力吗？</vt:lpstr>
      <vt:lpstr>PowerPoint 演示文稿</vt:lpstr>
      <vt:lpstr>PowerPoint 演示文稿</vt:lpstr>
      <vt:lpstr>PowerPoint 演示文稿</vt:lpstr>
      <vt:lpstr>二、探究洛伦兹力的方向：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vt:lpstr>
      <vt:lpstr>五  电视显像管的工作原理</vt:lpstr>
      <vt:lpstr>【思考与讨论】</vt:lpstr>
      <vt:lpstr>原理：</vt:lpstr>
      <vt:lpstr>PowerPoint 演示文稿</vt:lpstr>
      <vt:lpstr>PowerPoint 演示文稿</vt:lpstr>
    </vt:vector>
  </TitlesOfParts>
  <Company>thtfpc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教考资源</dc:title>
  <dc:subject>www.zxjkw.com</dc:subject>
  <dc:creator>中学教考网</dc:creator>
  <cp:keywords>教学 考试 资源平台</cp:keywords>
  <cp:lastModifiedBy>Administrator</cp:lastModifiedBy>
  <cp:revision>17</cp:revision>
  <dcterms:created xsi:type="dcterms:W3CDTF">2008-06-12T02:21:45Z</dcterms:created>
  <dcterms:modified xsi:type="dcterms:W3CDTF">2015-05-05T08:25:20Z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TC011962412052</vt:lpwstr>
  </property>
</Properties>
</file>